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323" r:id="rId4"/>
    <p:sldId id="361" r:id="rId5"/>
    <p:sldId id="308" r:id="rId6"/>
    <p:sldId id="307" r:id="rId7"/>
    <p:sldId id="275" r:id="rId8"/>
    <p:sldId id="298" r:id="rId9"/>
    <p:sldId id="310" r:id="rId10"/>
    <p:sldId id="287" r:id="rId11"/>
    <p:sldId id="299" r:id="rId12"/>
    <p:sldId id="309" r:id="rId13"/>
    <p:sldId id="282" r:id="rId14"/>
    <p:sldId id="284" r:id="rId15"/>
    <p:sldId id="291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286" r:id="rId25"/>
    <p:sldId id="325" r:id="rId26"/>
    <p:sldId id="326" r:id="rId27"/>
    <p:sldId id="328" r:id="rId28"/>
    <p:sldId id="329" r:id="rId29"/>
    <p:sldId id="355" r:id="rId30"/>
    <p:sldId id="360" r:id="rId31"/>
    <p:sldId id="330" r:id="rId32"/>
    <p:sldId id="331" r:id="rId33"/>
    <p:sldId id="332" r:id="rId34"/>
    <p:sldId id="333" r:id="rId35"/>
    <p:sldId id="281" r:id="rId36"/>
    <p:sldId id="288" r:id="rId37"/>
    <p:sldId id="346" r:id="rId38"/>
    <p:sldId id="289" r:id="rId39"/>
    <p:sldId id="335" r:id="rId40"/>
    <p:sldId id="336" r:id="rId41"/>
    <p:sldId id="337" r:id="rId42"/>
    <p:sldId id="345" r:id="rId43"/>
    <p:sldId id="340" r:id="rId44"/>
    <p:sldId id="341" r:id="rId45"/>
    <p:sldId id="342" r:id="rId46"/>
    <p:sldId id="343" r:id="rId47"/>
    <p:sldId id="344" r:id="rId48"/>
    <p:sldId id="349" r:id="rId49"/>
    <p:sldId id="347" r:id="rId50"/>
    <p:sldId id="350" r:id="rId51"/>
    <p:sldId id="348" r:id="rId52"/>
    <p:sldId id="351" r:id="rId53"/>
    <p:sldId id="352" r:id="rId54"/>
    <p:sldId id="353" r:id="rId55"/>
    <p:sldId id="359" r:id="rId56"/>
    <p:sldId id="354" r:id="rId57"/>
    <p:sldId id="290" r:id="rId58"/>
    <p:sldId id="267" r:id="rId59"/>
    <p:sldId id="268" r:id="rId60"/>
    <p:sldId id="266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A9A4"/>
    <a:srgbClr val="B2B1AD"/>
    <a:srgbClr val="999991"/>
    <a:srgbClr val="868277"/>
    <a:srgbClr val="A8A9A3"/>
    <a:srgbClr val="B6B6B4"/>
    <a:srgbClr val="B4B5B0"/>
    <a:srgbClr val="B6B7B2"/>
    <a:srgbClr val="B7B8B2"/>
    <a:srgbClr val="B5B6B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38" y="54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image" Target="../media/image3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localhost:8090/Librar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126811" y="2875002"/>
            <a:ext cx="79383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300" dirty="0" smtClean="0">
                <a:solidFill>
                  <a:srgbClr val="A1978B"/>
                </a:solidFill>
                <a:latin typeface="+mj-lt"/>
                <a:ea typeface="나눔스퀘어 ExtraBold" panose="020B0600000101010101"/>
              </a:rPr>
              <a:t>도서관 </a:t>
            </a:r>
            <a:r>
              <a:rPr lang="ko-KR" altLang="en-US" sz="6600" b="1" spc="-300" dirty="0" smtClean="0">
                <a:solidFill>
                  <a:schemeClr val="accent1"/>
                </a:solidFill>
                <a:latin typeface="+mn-ea"/>
                <a:ea typeface="나눔스퀘어 ExtraBold" panose="020B0600000101010101"/>
              </a:rPr>
              <a:t>웹사이트 제작</a:t>
            </a:r>
            <a:endParaRPr lang="ko-KR" altLang="en-US" sz="6600" b="1" spc="-300" dirty="0">
              <a:solidFill>
                <a:schemeClr val="accent1"/>
              </a:solidFill>
              <a:latin typeface="+mn-ea"/>
              <a:ea typeface="나눔스퀘어 ExtraBold" panose="020B0600000101010101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6DD55-5788-46EF-B2F4-2C87FA99E444}"/>
              </a:ext>
            </a:extLst>
          </p:cNvPr>
          <p:cNvSpPr txBox="1"/>
          <p:nvPr/>
        </p:nvSpPr>
        <p:spPr>
          <a:xfrm flipH="1">
            <a:off x="4960619" y="2408535"/>
            <a:ext cx="22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Cono </a:t>
            </a:r>
            <a:r>
              <a:rPr lang="ko-KR" altLang="en-US" dirty="0" smtClean="0"/>
              <a:t>팀 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967236" y="2720873"/>
            <a:ext cx="10257528" cy="923330"/>
            <a:chOff x="967236" y="1908073"/>
            <a:chExt cx="10257528" cy="92333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5D8363D-6514-4DB2-BDD2-1FB3409EAFAC}"/>
                </a:ext>
              </a:extLst>
            </p:cNvPr>
            <p:cNvSpPr/>
            <p:nvPr/>
          </p:nvSpPr>
          <p:spPr>
            <a:xfrm>
              <a:off x="967236" y="1908073"/>
              <a:ext cx="1033103" cy="9233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0FB678-E449-4093-AFAF-B8E362066DA3}"/>
                </a:ext>
              </a:extLst>
            </p:cNvPr>
            <p:cNvSpPr/>
            <p:nvPr/>
          </p:nvSpPr>
          <p:spPr>
            <a:xfrm>
              <a:off x="2152739" y="1908073"/>
              <a:ext cx="9072025" cy="9233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496737-B53C-4A7C-8E1A-C909542D5988}"/>
                </a:ext>
              </a:extLst>
            </p:cNvPr>
            <p:cNvSpPr txBox="1"/>
            <p:nvPr/>
          </p:nvSpPr>
          <p:spPr>
            <a:xfrm>
              <a:off x="1245581" y="2006528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1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26E71B-04CF-438E-A3E4-B1D3E30553A1}"/>
                </a:ext>
              </a:extLst>
            </p:cNvPr>
            <p:cNvSpPr txBox="1"/>
            <p:nvPr/>
          </p:nvSpPr>
          <p:spPr>
            <a:xfrm>
              <a:off x="2424141" y="2108128"/>
              <a:ext cx="83679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도서관 소개를 통해 이용자의 방문을 촉진시키고 싶다</a:t>
              </a:r>
              <a:r>
                <a:rPr lang="en-US" altLang="ko-KR" sz="28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en-US" altLang="ko-KR" sz="2800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67236" y="4114417"/>
            <a:ext cx="10265727" cy="923330"/>
            <a:chOff x="967236" y="3301617"/>
            <a:chExt cx="10265727" cy="92333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56C0097-8B77-4E38-B2A9-B87B26820A80}"/>
                </a:ext>
              </a:extLst>
            </p:cNvPr>
            <p:cNvSpPr/>
            <p:nvPr/>
          </p:nvSpPr>
          <p:spPr>
            <a:xfrm>
              <a:off x="967236" y="3301617"/>
              <a:ext cx="1033103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27BB93-8640-4DBC-875B-462B74D13B7A}"/>
                </a:ext>
              </a:extLst>
            </p:cNvPr>
            <p:cNvSpPr/>
            <p:nvPr/>
          </p:nvSpPr>
          <p:spPr>
            <a:xfrm>
              <a:off x="2152739" y="3301617"/>
              <a:ext cx="9072025" cy="9233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69B547-6B49-409E-B26D-FAED0463BCDC}"/>
                </a:ext>
              </a:extLst>
            </p:cNvPr>
            <p:cNvSpPr txBox="1"/>
            <p:nvPr/>
          </p:nvSpPr>
          <p:spPr>
            <a:xfrm>
              <a:off x="1245581" y="3400072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428299-F420-4609-81BB-156F5D043A81}"/>
                </a:ext>
              </a:extLst>
            </p:cNvPr>
            <p:cNvSpPr txBox="1"/>
            <p:nvPr/>
          </p:nvSpPr>
          <p:spPr>
            <a:xfrm>
              <a:off x="2424141" y="3501672"/>
              <a:ext cx="8808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</a:rPr>
                <a:t>도서관 운영방식이나 이벤트</a:t>
              </a:r>
              <a:r>
                <a:rPr lang="en-US" altLang="ko-KR" sz="2800" spc="-150" dirty="0" smtClean="0">
                  <a:solidFill>
                    <a:schemeClr val="bg1"/>
                  </a:solidFill>
                  <a:latin typeface="+mj-ea"/>
                </a:rPr>
                <a:t>, </a:t>
              </a:r>
              <a:r>
                <a:rPr lang="ko-KR" altLang="en-US" sz="2800" spc="-150" dirty="0" smtClean="0">
                  <a:solidFill>
                    <a:schemeClr val="bg1"/>
                  </a:solidFill>
                  <a:latin typeface="+mj-ea"/>
                </a:rPr>
                <a:t>프로그램 </a:t>
              </a:r>
              <a:r>
                <a:rPr lang="ko-KR" altLang="en-US" sz="2800" spc="-150" dirty="0">
                  <a:solidFill>
                    <a:schemeClr val="bg1"/>
                  </a:solidFill>
                  <a:latin typeface="+mj-ea"/>
                </a:rPr>
                <a:t>정보를 알고 싶다</a:t>
              </a:r>
              <a:r>
                <a:rPr lang="en-US" altLang="ko-KR" sz="2800" spc="-150" dirty="0">
                  <a:solidFill>
                    <a:schemeClr val="bg1"/>
                  </a:solidFill>
                  <a:latin typeface="+mj-ea"/>
                </a:rPr>
                <a:t>.</a:t>
              </a:r>
              <a:endParaRPr lang="ko-KR" altLang="en-US" sz="2800" spc="-150" dirty="0">
                <a:solidFill>
                  <a:schemeClr val="bg1"/>
                </a:solidFill>
                <a:latin typeface="+mj-ea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67236" y="5507961"/>
            <a:ext cx="10257528" cy="923330"/>
            <a:chOff x="967236" y="4695161"/>
            <a:chExt cx="10257528" cy="92333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0224253-CAF4-42CA-987C-40FF4F0F80DE}"/>
                </a:ext>
              </a:extLst>
            </p:cNvPr>
            <p:cNvSpPr/>
            <p:nvPr/>
          </p:nvSpPr>
          <p:spPr>
            <a:xfrm>
              <a:off x="967236" y="4695161"/>
              <a:ext cx="1033103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1AB56B-6D3B-4157-B417-A077B0CE792A}"/>
                </a:ext>
              </a:extLst>
            </p:cNvPr>
            <p:cNvSpPr/>
            <p:nvPr/>
          </p:nvSpPr>
          <p:spPr>
            <a:xfrm>
              <a:off x="2152739" y="4695161"/>
              <a:ext cx="9072025" cy="923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67A8D-1CB8-4452-B93B-219D088A66FD}"/>
                </a:ext>
              </a:extLst>
            </p:cNvPr>
            <p:cNvSpPr txBox="1"/>
            <p:nvPr/>
          </p:nvSpPr>
          <p:spPr>
            <a:xfrm>
              <a:off x="1245581" y="4793616"/>
              <a:ext cx="4764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BA32A6-0C23-4F87-968C-A78F109106DC}"/>
                </a:ext>
              </a:extLst>
            </p:cNvPr>
            <p:cNvSpPr txBox="1"/>
            <p:nvPr/>
          </p:nvSpPr>
          <p:spPr>
            <a:xfrm>
              <a:off x="2424141" y="4895216"/>
              <a:ext cx="7890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도서관에 건의사항과</a:t>
              </a:r>
              <a:r>
                <a:rPr lang="en-US" altLang="ko-KR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이용자간 소통을 할 수 있다</a:t>
              </a:r>
              <a:r>
                <a:rPr lang="en-US" altLang="ko-KR" sz="2800" spc="-150" dirty="0" smtClean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sz="2800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644802" y="1405080"/>
            <a:ext cx="4748471" cy="712342"/>
            <a:chOff x="3644802" y="1405080"/>
            <a:chExt cx="4748471" cy="712342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9F3E54E1-1707-4DB1-B1C0-F9C453AB3EF6}"/>
                </a:ext>
              </a:extLst>
            </p:cNvPr>
            <p:cNvSpPr/>
            <p:nvPr/>
          </p:nvSpPr>
          <p:spPr>
            <a:xfrm>
              <a:off x="3644802" y="1405080"/>
              <a:ext cx="4748471" cy="712342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CF5EB2-5E8D-45CD-87A9-237AC88F6770}"/>
                </a:ext>
              </a:extLst>
            </p:cNvPr>
            <p:cNvSpPr txBox="1"/>
            <p:nvPr/>
          </p:nvSpPr>
          <p:spPr>
            <a:xfrm>
              <a:off x="5195734" y="1484252"/>
              <a:ext cx="1646605" cy="55399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pc="-150" dirty="0" smtClean="0">
                  <a:solidFill>
                    <a:schemeClr val="bg1"/>
                  </a:solidFill>
                </a:rPr>
                <a:t>요구사항</a:t>
              </a:r>
              <a:endParaRPr lang="ko-KR" altLang="en-US" sz="30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요구사항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3644802" y="1405080"/>
            <a:ext cx="4748471" cy="712342"/>
            <a:chOff x="3644802" y="1405080"/>
            <a:chExt cx="4748471" cy="712342"/>
          </a:xfrm>
        </p:grpSpPr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9F3E54E1-1707-4DB1-B1C0-F9C453AB3EF6}"/>
                </a:ext>
              </a:extLst>
            </p:cNvPr>
            <p:cNvSpPr/>
            <p:nvPr/>
          </p:nvSpPr>
          <p:spPr>
            <a:xfrm>
              <a:off x="3644802" y="1405080"/>
              <a:ext cx="4748471" cy="712342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CF5EB2-5E8D-45CD-87A9-237AC88F6770}"/>
                </a:ext>
              </a:extLst>
            </p:cNvPr>
            <p:cNvSpPr txBox="1"/>
            <p:nvPr/>
          </p:nvSpPr>
          <p:spPr>
            <a:xfrm>
              <a:off x="4742085" y="1484252"/>
              <a:ext cx="2553904" cy="553998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spc="-150" dirty="0" smtClean="0">
                  <a:solidFill>
                    <a:schemeClr val="bg1"/>
                  </a:solidFill>
                </a:rPr>
                <a:t>사이트 맵 구성</a:t>
              </a:r>
              <a:endParaRPr lang="ko-KR" altLang="en-US" sz="3000" spc="-1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사이트 맵 구성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D89254E0-4797-4F95-B6A9-78B0EDC6B207}"/>
              </a:ext>
            </a:extLst>
          </p:cNvPr>
          <p:cNvCxnSpPr/>
          <p:nvPr/>
        </p:nvCxnSpPr>
        <p:spPr>
          <a:xfrm>
            <a:off x="521288" y="3241107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0180680-3D05-4DF6-B467-A090EC779D3F}"/>
              </a:ext>
            </a:extLst>
          </p:cNvPr>
          <p:cNvCxnSpPr/>
          <p:nvPr/>
        </p:nvCxnSpPr>
        <p:spPr>
          <a:xfrm>
            <a:off x="11658186" y="3241107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그룹 188"/>
          <p:cNvGrpSpPr/>
          <p:nvPr/>
        </p:nvGrpSpPr>
        <p:grpSpPr>
          <a:xfrm>
            <a:off x="553377" y="3241107"/>
            <a:ext cx="1846800" cy="848355"/>
            <a:chOff x="553377" y="3241107"/>
            <a:chExt cx="1584000" cy="848355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01600260-D6AB-4F4F-A849-968DB208C6CF}"/>
                </a:ext>
              </a:extLst>
            </p:cNvPr>
            <p:cNvSpPr/>
            <p:nvPr/>
          </p:nvSpPr>
          <p:spPr>
            <a:xfrm>
              <a:off x="553377" y="3241107"/>
              <a:ext cx="1584000" cy="848355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868324" y="3503702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err="1" smtClean="0">
                  <a:solidFill>
                    <a:srgbClr val="554F4D"/>
                  </a:solidFill>
                </a:rPr>
                <a:t>지혜의숲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2400509" y="3241107"/>
            <a:ext cx="1846800" cy="848355"/>
            <a:chOff x="2400509" y="3241107"/>
            <a:chExt cx="1846800" cy="848355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4FA123F1-0599-452D-A7CF-094D7AEBC41B}"/>
                </a:ext>
              </a:extLst>
            </p:cNvPr>
            <p:cNvSpPr/>
            <p:nvPr/>
          </p:nvSpPr>
          <p:spPr>
            <a:xfrm>
              <a:off x="2400509" y="3241107"/>
              <a:ext cx="1846800" cy="8483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2846856" y="3503702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rgbClr val="554F4D"/>
                  </a:solidFill>
                </a:rPr>
                <a:t>자원봉사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4254129" y="3241106"/>
            <a:ext cx="1846800" cy="848355"/>
            <a:chOff x="5293787" y="3241106"/>
            <a:chExt cx="1584000" cy="848355"/>
          </a:xfrm>
        </p:grpSpPr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CDEFDA73-E280-4438-886A-76EEC5F38B2E}"/>
                </a:ext>
              </a:extLst>
            </p:cNvPr>
            <p:cNvSpPr/>
            <p:nvPr/>
          </p:nvSpPr>
          <p:spPr>
            <a:xfrm>
              <a:off x="5293787" y="3241106"/>
              <a:ext cx="1584000" cy="848355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5608734" y="3503701"/>
              <a:ext cx="95410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err="1" smtClean="0">
                  <a:solidFill>
                    <a:srgbClr val="554F4D"/>
                  </a:solidFill>
                </a:rPr>
                <a:t>후원안내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6102888" y="3241105"/>
            <a:ext cx="1846800" cy="848355"/>
            <a:chOff x="6879500" y="3241105"/>
            <a:chExt cx="1584000" cy="848355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3FA0761D-88DD-4E49-9DFB-0CAB6F71C438}"/>
                </a:ext>
              </a:extLst>
            </p:cNvPr>
            <p:cNvSpPr/>
            <p:nvPr/>
          </p:nvSpPr>
          <p:spPr>
            <a:xfrm>
              <a:off x="6879500" y="3241105"/>
              <a:ext cx="1584000" cy="8483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7239645" y="3388283"/>
              <a:ext cx="86370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rgbClr val="554F4D"/>
                  </a:solidFill>
                </a:rPr>
                <a:t>공지사항</a:t>
              </a:r>
              <a:r>
                <a:rPr lang="en-US" altLang="ko-KR" sz="1500" dirty="0" smtClean="0">
                  <a:solidFill>
                    <a:srgbClr val="554F4D"/>
                  </a:solidFill>
                </a:rPr>
                <a:t>/</a:t>
              </a:r>
            </a:p>
            <a:p>
              <a:pPr algn="ctr"/>
              <a:r>
                <a:rPr lang="ko-KR" altLang="en-US" sz="1500" dirty="0" smtClean="0">
                  <a:solidFill>
                    <a:srgbClr val="554F4D"/>
                  </a:solidFill>
                </a:rPr>
                <a:t>이벤트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9795261" y="3241107"/>
            <a:ext cx="1846697" cy="848355"/>
            <a:chOff x="10045776" y="3241107"/>
            <a:chExt cx="1584000" cy="848355"/>
          </a:xfrm>
        </p:grpSpPr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3A1C4734-8C13-43A9-AB95-06BAEF24F7DD}"/>
                </a:ext>
              </a:extLst>
            </p:cNvPr>
            <p:cNvSpPr/>
            <p:nvPr/>
          </p:nvSpPr>
          <p:spPr>
            <a:xfrm>
              <a:off x="10045776" y="3241107"/>
              <a:ext cx="1584000" cy="8483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10405898" y="3503702"/>
              <a:ext cx="8637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chemeClr val="bg1"/>
                  </a:solidFill>
                </a:rPr>
                <a:t>오시는 길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7944487" y="3241105"/>
            <a:ext cx="1846800" cy="848355"/>
            <a:chOff x="8470579" y="3241105"/>
            <a:chExt cx="1584000" cy="848355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4FA123F1-0599-452D-A7CF-094D7AEBC41B}"/>
                </a:ext>
              </a:extLst>
            </p:cNvPr>
            <p:cNvSpPr/>
            <p:nvPr/>
          </p:nvSpPr>
          <p:spPr>
            <a:xfrm>
              <a:off x="8470579" y="3241105"/>
              <a:ext cx="1584000" cy="848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8583242" y="3503700"/>
              <a:ext cx="1358672" cy="3231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500" dirty="0" smtClean="0">
                  <a:solidFill>
                    <a:srgbClr val="554F4D"/>
                  </a:solidFill>
                </a:rPr>
                <a:t>도서관에 바라다</a:t>
              </a:r>
              <a:endParaRPr lang="ko-KR" altLang="en-US" sz="1500" dirty="0">
                <a:solidFill>
                  <a:srgbClr val="554F4D"/>
                </a:solidFill>
              </a:endParaRPr>
            </a:p>
          </p:txBody>
        </p:sp>
      </p:grp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4247309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6098867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7942497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9791255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그룹 210"/>
          <p:cNvGrpSpPr/>
          <p:nvPr/>
        </p:nvGrpSpPr>
        <p:grpSpPr>
          <a:xfrm>
            <a:off x="627445" y="4313582"/>
            <a:ext cx="1698665" cy="1830027"/>
            <a:chOff x="624531" y="4313582"/>
            <a:chExt cx="1698665" cy="1830027"/>
          </a:xfrm>
        </p:grpSpPr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30357" y="4313582"/>
              <a:ext cx="1692839" cy="46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rgbClr val="554F4D"/>
                  </a:solidFill>
                </a:rPr>
                <a:t>지혜의숲</a:t>
              </a:r>
              <a:r>
                <a:rPr lang="ko-KR" altLang="en-US" sz="1400" dirty="0" smtClean="0">
                  <a:solidFill>
                    <a:srgbClr val="554F4D"/>
                  </a:solidFill>
                </a:rPr>
                <a:t> 소개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24531" y="4983489"/>
              <a:ext cx="1692000" cy="46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smtClean="0">
                  <a:solidFill>
                    <a:srgbClr val="554F4D"/>
                  </a:solidFill>
                </a:rPr>
                <a:t>공간별 이용안내</a:t>
              </a:r>
              <a:endParaRPr lang="ko-KR" altLang="en-US" sz="1300" dirty="0">
                <a:solidFill>
                  <a:srgbClr val="554F4D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24531" y="5675609"/>
              <a:ext cx="1692000" cy="46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554F4D"/>
                  </a:solidFill>
                </a:rPr>
                <a:t>편의시설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2480910" y="4313582"/>
            <a:ext cx="1692000" cy="4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자원봉사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grpSp>
        <p:nvGrpSpPr>
          <p:cNvPr id="216" name="그룹 215"/>
          <p:cNvGrpSpPr/>
          <p:nvPr/>
        </p:nvGrpSpPr>
        <p:grpSpPr>
          <a:xfrm>
            <a:off x="4334324" y="4313582"/>
            <a:ext cx="1692000" cy="1146166"/>
            <a:chOff x="5362754" y="4313583"/>
            <a:chExt cx="1692000" cy="1146166"/>
          </a:xfrm>
        </p:grpSpPr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5362754" y="4313583"/>
              <a:ext cx="1692000" cy="468000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rgbClr val="554F4D"/>
                  </a:solidFill>
                </a:rPr>
                <a:t>후원안내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5362754" y="4991749"/>
              <a:ext cx="1692000" cy="468000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 smtClean="0">
                  <a:solidFill>
                    <a:srgbClr val="554F4D"/>
                  </a:solidFill>
                </a:rPr>
                <a:t>후원정보</a:t>
              </a:r>
              <a:endParaRPr lang="ko-KR" altLang="en-US" sz="1400" dirty="0"/>
            </a:p>
          </p:txBody>
        </p:sp>
      </p:grpSp>
      <p:grpSp>
        <p:nvGrpSpPr>
          <p:cNvPr id="219" name="그룹 218"/>
          <p:cNvGrpSpPr/>
          <p:nvPr/>
        </p:nvGrpSpPr>
        <p:grpSpPr>
          <a:xfrm>
            <a:off x="6175892" y="4313582"/>
            <a:ext cx="1692000" cy="1146166"/>
            <a:chOff x="6953274" y="4313582"/>
            <a:chExt cx="1692000" cy="1146166"/>
          </a:xfrm>
        </p:grpSpPr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953274" y="4313582"/>
              <a:ext cx="1692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554F4D"/>
                  </a:solidFill>
                </a:rPr>
                <a:t>공지사항</a:t>
              </a:r>
              <a:endParaRPr lang="ko-KR" altLang="en-US" sz="1400" dirty="0">
                <a:solidFill>
                  <a:srgbClr val="554F4D"/>
                </a:solidFill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DC04411F-81DA-481B-8E16-2A452BABAEC2}"/>
                </a:ext>
              </a:extLst>
            </p:cNvPr>
            <p:cNvSpPr/>
            <p:nvPr/>
          </p:nvSpPr>
          <p:spPr>
            <a:xfrm>
              <a:off x="6953274" y="4991748"/>
              <a:ext cx="1692000" cy="46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554F4D"/>
                  </a:solidFill>
                </a:rPr>
                <a:t>이벤트</a:t>
              </a:r>
              <a:endParaRPr lang="ko-KR" altLang="en-US" sz="1400" dirty="0"/>
            </a:p>
          </p:txBody>
        </p:sp>
      </p:grp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9882478" y="4313582"/>
            <a:ext cx="1692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bg1"/>
                </a:solidFill>
              </a:rPr>
              <a:t>오시는 길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8015579" y="4313582"/>
            <a:ext cx="1692000" cy="46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554F4D"/>
                </a:solidFill>
              </a:rPr>
              <a:t>도서관에 바라다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9706708" y="6373637"/>
            <a:ext cx="2485292" cy="48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182621C5-683B-4C64-A31A-B5EAEAC72395}"/>
              </a:ext>
            </a:extLst>
          </p:cNvPr>
          <p:cNvCxnSpPr/>
          <p:nvPr/>
        </p:nvCxnSpPr>
        <p:spPr>
          <a:xfrm>
            <a:off x="2400177" y="3222381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계획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889133"/>
              </p:ext>
            </p:extLst>
          </p:nvPr>
        </p:nvGraphicFramePr>
        <p:xfrm>
          <a:off x="464022" y="1228297"/>
          <a:ext cx="11341290" cy="50910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34129">
                  <a:extLst>
                    <a:ext uri="{9D8B030D-6E8A-4147-A177-3AD203B41FA5}">
                      <a16:colId xmlns:a16="http://schemas.microsoft.com/office/drawing/2014/main" val="2185448466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1685991793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578618041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2737177296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921733068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4171220903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524508584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2400270090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536606130"/>
                    </a:ext>
                  </a:extLst>
                </a:gridCol>
                <a:gridCol w="1134129">
                  <a:extLst>
                    <a:ext uri="{9D8B030D-6E8A-4147-A177-3AD203B41FA5}">
                      <a16:colId xmlns:a16="http://schemas.microsoft.com/office/drawing/2014/main" val="3069431924"/>
                    </a:ext>
                  </a:extLst>
                </a:gridCol>
              </a:tblGrid>
              <a:tr h="36364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공정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구분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</a:t>
                      </a:r>
                      <a:r>
                        <a:rPr lang="ko-KR" altLang="en-US" sz="900" u="none" strike="noStrike" dirty="0">
                          <a:effectLst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r>
                        <a:rPr lang="ko-KR" altLang="en-US" sz="900" u="none" strike="noStrike">
                          <a:effectLst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020387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r>
                        <a:rPr lang="ko-KR" altLang="en-US" sz="900" u="none" strike="noStrike">
                          <a:effectLst/>
                        </a:rPr>
                        <a:t>주차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0001681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07/09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07/16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07/23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07/30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08/13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08/20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08/25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0311128"/>
                  </a:ext>
                </a:extLst>
              </a:tr>
              <a:tr h="3636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사전 팀구성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팀구성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5523339"/>
                  </a:ext>
                </a:extLst>
              </a:tr>
              <a:tr h="36364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기획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컨셉선정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9300395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요구사항작성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74562130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일정관리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585360"/>
                  </a:ext>
                </a:extLst>
              </a:tr>
              <a:tr h="36364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DB</a:t>
                      </a:r>
                      <a:r>
                        <a:rPr lang="ko-KR" altLang="en-US" sz="900" u="none" strike="noStrike" dirty="0">
                          <a:effectLst/>
                        </a:rPr>
                        <a:t>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개념설계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8084889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논리설계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67777466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물리설계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8146064"/>
                  </a:ext>
                </a:extLst>
              </a:tr>
              <a:tr h="3636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프로세스 모델링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5148796"/>
                  </a:ext>
                </a:extLst>
              </a:tr>
              <a:tr h="36364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코드작성</a:t>
                      </a:r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7004699"/>
                  </a:ext>
                </a:extLst>
              </a:tr>
              <a:tr h="36364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</a:rPr>
                        <a:t>테스트</a:t>
                      </a:r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4403036"/>
                  </a:ext>
                </a:extLst>
              </a:tr>
              <a:tr h="36364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문서작성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산돌고딕B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68113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743200" y="2371968"/>
            <a:ext cx="1117600" cy="252000"/>
          </a:xfrm>
          <a:prstGeom prst="rect">
            <a:avLst/>
          </a:prstGeom>
          <a:solidFill>
            <a:srgbClr val="FFC00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2743200" y="2740713"/>
            <a:ext cx="1117600" cy="252000"/>
          </a:xfrm>
          <a:prstGeom prst="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2743200" y="3103402"/>
            <a:ext cx="2256128" cy="252000"/>
          </a:xfrm>
          <a:prstGeom prst="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2743200" y="3462887"/>
            <a:ext cx="2256128" cy="252000"/>
          </a:xfrm>
          <a:prstGeom prst="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3871264" y="3832276"/>
            <a:ext cx="2273866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3860800" y="4189563"/>
            <a:ext cx="2273866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3860800" y="4555570"/>
            <a:ext cx="3421956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4997733" y="4922252"/>
            <a:ext cx="2285023" cy="252000"/>
          </a:xfrm>
          <a:prstGeom prst="rect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0" name="직사각형 19"/>
          <p:cNvSpPr/>
          <p:nvPr/>
        </p:nvSpPr>
        <p:spPr>
          <a:xfrm>
            <a:off x="6134666" y="5287609"/>
            <a:ext cx="5142933" cy="252000"/>
          </a:xfrm>
          <a:prstGeom prst="rect">
            <a:avLst/>
          </a:prstGeom>
          <a:solidFill>
            <a:srgbClr val="92D05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9542366" y="5652966"/>
            <a:ext cx="2262945" cy="253164"/>
          </a:xfrm>
          <a:prstGeom prst="rect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10673837" y="6001902"/>
            <a:ext cx="1131473" cy="252000"/>
          </a:xfrm>
          <a:prstGeom prst="rect">
            <a:avLst/>
          </a:prstGeom>
          <a:solidFill>
            <a:srgbClr val="4F4F4F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999328" y="6004074"/>
            <a:ext cx="1135338" cy="252000"/>
          </a:xfrm>
          <a:prstGeom prst="rect">
            <a:avLst/>
          </a:prstGeom>
          <a:solidFill>
            <a:srgbClr val="4F4F4F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5" name="직사각형 24"/>
          <p:cNvSpPr/>
          <p:nvPr/>
        </p:nvSpPr>
        <p:spPr>
          <a:xfrm>
            <a:off x="7282756" y="6004076"/>
            <a:ext cx="1113898" cy="252000"/>
          </a:xfrm>
          <a:prstGeom prst="rect">
            <a:avLst/>
          </a:prstGeom>
          <a:solidFill>
            <a:srgbClr val="4F4F4F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55106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DB  </a:t>
            </a:r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87071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711304" y="1532431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8619380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984819" y="1532433"/>
            <a:ext cx="2607635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714178" y="1532432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619380" y="1532431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4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5529076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9434278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1225215" y="2651599"/>
            <a:ext cx="20123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u="sng" spc="-150" dirty="0">
                <a:solidFill>
                  <a:srgbClr val="F08820"/>
                </a:solidFill>
                <a:latin typeface="+mj-ea"/>
              </a:rPr>
              <a:t>도서관 소개</a:t>
            </a:r>
            <a:r>
              <a:rPr lang="ko-KR" altLang="en-US" sz="1600" spc="-150" dirty="0">
                <a:latin typeface="+mj-ea"/>
              </a:rPr>
              <a:t>를 통해 </a:t>
            </a:r>
            <a:r>
              <a:rPr lang="ko-KR" altLang="en-US" sz="1600" b="1" u="sng" spc="-150" dirty="0">
                <a:solidFill>
                  <a:srgbClr val="F08820"/>
                </a:solidFill>
                <a:latin typeface="+mj-ea"/>
              </a:rPr>
              <a:t>이용자</a:t>
            </a:r>
            <a:r>
              <a:rPr lang="ko-KR" altLang="en-US" sz="1600" spc="-150" dirty="0">
                <a:latin typeface="+mj-ea"/>
              </a:rPr>
              <a:t>의 방문을 촉진시키고 싶다</a:t>
            </a:r>
            <a:r>
              <a:rPr lang="en-US" altLang="ko-KR" sz="1600" spc="-150" dirty="0" smtClean="0">
                <a:latin typeface="+mj-ea"/>
              </a:rPr>
              <a:t>.</a:t>
            </a:r>
            <a:r>
              <a:rPr lang="ko-KR" altLang="en-US" sz="1600" spc="-150" dirty="0">
                <a:latin typeface="+mj-ea"/>
              </a:rPr>
              <a:t> </a:t>
            </a:r>
            <a:endParaRPr lang="en-US" altLang="ko-KR" sz="1600" spc="-15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j-ea"/>
              </a:rPr>
              <a:t>도서관 </a:t>
            </a:r>
            <a:r>
              <a:rPr lang="ko-KR" altLang="en-US" sz="1600" b="1" u="sng" spc="-150" dirty="0">
                <a:solidFill>
                  <a:srgbClr val="F08820"/>
                </a:solidFill>
                <a:latin typeface="+mj-ea"/>
              </a:rPr>
              <a:t>운영방식</a:t>
            </a:r>
            <a:r>
              <a:rPr lang="ko-KR" altLang="en-US" sz="1600" spc="-150" dirty="0">
                <a:latin typeface="+mj-ea"/>
              </a:rPr>
              <a:t>이나 </a:t>
            </a:r>
            <a:r>
              <a:rPr lang="ko-KR" altLang="en-US" sz="1600" b="1" u="sng" spc="-150" dirty="0">
                <a:solidFill>
                  <a:srgbClr val="F08820"/>
                </a:solidFill>
                <a:latin typeface="+mj-ea"/>
              </a:rPr>
              <a:t>이벤트</a:t>
            </a:r>
            <a:r>
              <a:rPr lang="en-US" altLang="ko-KR" sz="1600" b="1" u="sng" spc="-150" dirty="0">
                <a:solidFill>
                  <a:srgbClr val="F08820"/>
                </a:solidFill>
                <a:latin typeface="+mj-ea"/>
              </a:rPr>
              <a:t>, </a:t>
            </a:r>
            <a:r>
              <a:rPr lang="ko-KR" altLang="en-US" sz="1600" b="1" u="sng" spc="-150" dirty="0" smtClean="0">
                <a:solidFill>
                  <a:srgbClr val="F08820"/>
                </a:solidFill>
                <a:latin typeface="+mj-ea"/>
              </a:rPr>
              <a:t>프로그램 </a:t>
            </a:r>
            <a:r>
              <a:rPr lang="ko-KR" altLang="en-US" sz="1600" b="1" u="sng" spc="-150" dirty="0">
                <a:solidFill>
                  <a:srgbClr val="F08820"/>
                </a:solidFill>
                <a:latin typeface="+mj-ea"/>
              </a:rPr>
              <a:t>정보</a:t>
            </a:r>
            <a:r>
              <a:rPr lang="ko-KR" altLang="en-US" sz="1600" spc="-150" dirty="0">
                <a:latin typeface="+mj-ea"/>
              </a:rPr>
              <a:t>를 알고 싶다</a:t>
            </a:r>
            <a:r>
              <a:rPr lang="en-US" altLang="ko-KR" sz="1600" spc="-150" dirty="0" smtClean="0">
                <a:latin typeface="+mj-ea"/>
              </a:rPr>
              <a:t>.</a:t>
            </a:r>
            <a:r>
              <a:rPr lang="ko-KR" altLang="en-US" sz="1600" spc="-150" dirty="0">
                <a:latin typeface="+mj-ea"/>
              </a:rPr>
              <a:t> </a:t>
            </a:r>
            <a:endParaRPr lang="en-US" altLang="ko-KR" sz="1600" spc="-15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 smtClean="0"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j-ea"/>
              </a:rPr>
              <a:t>도서관에 </a:t>
            </a:r>
            <a:r>
              <a:rPr lang="ko-KR" altLang="en-US" sz="1600" b="1" u="sng" spc="-150" dirty="0" smtClean="0">
                <a:solidFill>
                  <a:srgbClr val="F08820"/>
                </a:solidFill>
                <a:latin typeface="+mj-ea"/>
              </a:rPr>
              <a:t>건의사항</a:t>
            </a:r>
            <a:r>
              <a:rPr lang="ko-KR" altLang="en-US" sz="1600" spc="-150" dirty="0" smtClean="0">
                <a:latin typeface="+mj-ea"/>
              </a:rPr>
              <a:t> 과 </a:t>
            </a:r>
            <a:r>
              <a:rPr lang="ko-KR" altLang="en-US" sz="1600" b="1" u="sng" spc="-150" dirty="0" smtClean="0">
                <a:solidFill>
                  <a:srgbClr val="F08820"/>
                </a:solidFill>
                <a:latin typeface="+mj-ea"/>
              </a:rPr>
              <a:t>이용자간 소통</a:t>
            </a:r>
            <a:r>
              <a:rPr lang="ko-KR" altLang="en-US" sz="1600" spc="-150" dirty="0" smtClean="0">
                <a:latin typeface="+mj-ea"/>
              </a:rPr>
              <a:t>을 할 수 있다</a:t>
            </a:r>
            <a:r>
              <a:rPr lang="en-US" altLang="ko-KR" sz="1600" spc="-150" dirty="0" smtClean="0">
                <a:latin typeface="+mj-ea"/>
              </a:rPr>
              <a:t>.</a:t>
            </a:r>
            <a:endParaRPr lang="ko-KR" altLang="en-US" sz="1600" spc="-150" dirty="0">
              <a:solidFill>
                <a:schemeClr val="bg1"/>
              </a:solidFill>
              <a:latin typeface="+mj-ea"/>
            </a:endParaRPr>
          </a:p>
          <a:p>
            <a:endParaRPr lang="en-US" altLang="ko-KR" sz="1600" spc="-150" dirty="0">
              <a:latin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796AD-89E5-4A61-8DE4-CF5AE855F07A}"/>
              </a:ext>
            </a:extLst>
          </p:cNvPr>
          <p:cNvSpPr txBox="1"/>
          <p:nvPr/>
        </p:nvSpPr>
        <p:spPr>
          <a:xfrm>
            <a:off x="5007800" y="2662505"/>
            <a:ext cx="20123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도서관 소개</a:t>
            </a:r>
            <a:endParaRPr lang="en-US" altLang="ko-KR" sz="1600" spc="-150" dirty="0" smtClean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이용자 정보</a:t>
            </a:r>
            <a:endParaRPr lang="en-US" altLang="ko-KR" sz="1600" spc="-150" dirty="0" smtClean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공지사항</a:t>
            </a:r>
            <a:r>
              <a:rPr lang="en-US" altLang="ko-KR" sz="1600" spc="-150" dirty="0" smtClean="0">
                <a:latin typeface="+mn-ea"/>
              </a:rPr>
              <a:t>(</a:t>
            </a:r>
            <a:r>
              <a:rPr lang="ko-KR" altLang="en-US" sz="1600" spc="-150" dirty="0" smtClean="0">
                <a:latin typeface="+mn-ea"/>
              </a:rPr>
              <a:t>운영방식</a:t>
            </a:r>
            <a:r>
              <a:rPr lang="en-US" altLang="ko-KR" sz="1600" spc="-150" dirty="0" smtClean="0"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이벤트</a:t>
            </a:r>
            <a:r>
              <a:rPr lang="en-US" altLang="ko-KR" sz="1600" spc="-150" dirty="0" smtClean="0">
                <a:latin typeface="+mn-ea"/>
              </a:rPr>
              <a:t>(</a:t>
            </a:r>
            <a:r>
              <a:rPr lang="ko-KR" altLang="en-US" sz="1600" spc="-150" dirty="0" smtClean="0">
                <a:latin typeface="+mn-ea"/>
              </a:rPr>
              <a:t>프로그램</a:t>
            </a:r>
            <a:r>
              <a:rPr lang="en-US" altLang="ko-KR" sz="1600" spc="-150" dirty="0" smtClean="0">
                <a:latin typeface="+mn-ea"/>
              </a:rPr>
              <a:t>)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건의사항</a:t>
            </a:r>
            <a:endParaRPr lang="en-US" altLang="ko-KR" sz="1600" spc="-150" dirty="0" smtClean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댓글</a:t>
            </a:r>
            <a:r>
              <a:rPr lang="en-US" altLang="ko-KR" sz="1600" spc="-150" dirty="0" smtClean="0">
                <a:latin typeface="+mn-ea"/>
              </a:rPr>
              <a:t>(</a:t>
            </a:r>
            <a:r>
              <a:rPr lang="ko-KR" altLang="en-US" sz="1600" spc="-150" dirty="0" smtClean="0">
                <a:latin typeface="+mn-ea"/>
              </a:rPr>
              <a:t>이용자 소통</a:t>
            </a:r>
            <a:r>
              <a:rPr lang="en-US" altLang="ko-KR" sz="1600" spc="-150" dirty="0" smtClean="0">
                <a:latin typeface="+mn-ea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86A1B-C447-4BC0-93C8-827A228BFAA2}"/>
              </a:ext>
            </a:extLst>
          </p:cNvPr>
          <p:cNvSpPr txBox="1"/>
          <p:nvPr/>
        </p:nvSpPr>
        <p:spPr>
          <a:xfrm>
            <a:off x="8915876" y="2649042"/>
            <a:ext cx="2012391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회원 정보</a:t>
            </a:r>
            <a:endParaRPr lang="en-US" altLang="ko-KR" sz="1600" spc="-150" dirty="0" smtClean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게시판</a:t>
            </a:r>
            <a:endParaRPr lang="en-US" altLang="ko-KR" sz="1600" spc="-15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    </a:t>
            </a:r>
            <a:r>
              <a:rPr lang="ko-KR" altLang="en-US" sz="1400" spc="-150" dirty="0" smtClean="0">
                <a:latin typeface="+mn-ea"/>
              </a:rPr>
              <a:t>→</a:t>
            </a:r>
            <a:r>
              <a:rPr lang="en-US" altLang="ko-KR" sz="1600" spc="-150" dirty="0" smtClean="0">
                <a:latin typeface="+mn-ea"/>
              </a:rPr>
              <a:t>  </a:t>
            </a:r>
            <a:r>
              <a:rPr lang="ko-KR" altLang="en-US" sz="1600" spc="-150" dirty="0" smtClean="0">
                <a:latin typeface="+mn-ea"/>
              </a:rPr>
              <a:t>도서관 소개</a:t>
            </a:r>
            <a:endParaRPr lang="en-US" altLang="ko-KR" sz="1600" spc="-15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     </a:t>
            </a:r>
            <a:r>
              <a:rPr lang="ko-KR" altLang="en-US" sz="1400" spc="-150" dirty="0" smtClean="0">
                <a:latin typeface="+mn-ea"/>
              </a:rPr>
              <a:t>→</a:t>
            </a:r>
            <a:r>
              <a:rPr lang="en-US" altLang="ko-KR" sz="1600" spc="-150" dirty="0" smtClean="0">
                <a:latin typeface="+mn-ea"/>
              </a:rPr>
              <a:t>  </a:t>
            </a:r>
            <a:r>
              <a:rPr lang="ko-KR" altLang="en-US" sz="1600" spc="-150" dirty="0" smtClean="0">
                <a:latin typeface="+mn-ea"/>
              </a:rPr>
              <a:t>공지사항</a:t>
            </a:r>
            <a:endParaRPr lang="en-US" altLang="ko-KR" sz="1600" spc="-15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latin typeface="+mn-ea"/>
              </a:rPr>
              <a:t> </a:t>
            </a:r>
            <a:r>
              <a:rPr lang="en-US" altLang="ko-KR" sz="1600" spc="-150" dirty="0" smtClean="0">
                <a:latin typeface="+mn-ea"/>
              </a:rPr>
              <a:t>    </a:t>
            </a:r>
            <a:r>
              <a:rPr lang="ko-KR" altLang="en-US" sz="1400" spc="-150" dirty="0" smtClean="0">
                <a:latin typeface="+mn-ea"/>
              </a:rPr>
              <a:t>→ </a:t>
            </a:r>
            <a:r>
              <a:rPr lang="en-US" altLang="ko-KR" sz="1600" spc="-150" dirty="0" smtClean="0">
                <a:latin typeface="+mn-ea"/>
              </a:rPr>
              <a:t> </a:t>
            </a:r>
            <a:r>
              <a:rPr lang="ko-KR" altLang="en-US" sz="1600" spc="-150" dirty="0" smtClean="0">
                <a:latin typeface="+mn-ea"/>
              </a:rPr>
              <a:t>이벤트</a:t>
            </a:r>
            <a:endParaRPr lang="en-US" altLang="ko-KR" sz="1600" spc="-150" dirty="0" smtClean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spc="-150" dirty="0" smtClean="0">
                <a:latin typeface="+mn-ea"/>
              </a:rPr>
              <a:t>     </a:t>
            </a:r>
            <a:r>
              <a:rPr lang="ko-KR" altLang="en-US" sz="1400" spc="-150" dirty="0" smtClean="0">
                <a:latin typeface="+mn-ea"/>
              </a:rPr>
              <a:t>→</a:t>
            </a:r>
            <a:r>
              <a:rPr lang="en-US" altLang="ko-KR" sz="1600" spc="-150" dirty="0" smtClean="0">
                <a:latin typeface="+mn-ea"/>
              </a:rPr>
              <a:t>  </a:t>
            </a:r>
            <a:r>
              <a:rPr lang="ko-KR" altLang="en-US" sz="1600" spc="-150" dirty="0" smtClean="0">
                <a:latin typeface="+mn-ea"/>
              </a:rPr>
              <a:t>건의사항</a:t>
            </a:r>
            <a:endParaRPr lang="en-US" altLang="ko-KR" sz="1600" spc="-150" dirty="0" smtClean="0"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smtClean="0">
                <a:latin typeface="+mn-ea"/>
              </a:rPr>
              <a:t>댓글</a:t>
            </a:r>
            <a:endParaRPr lang="en-US" altLang="ko-KR" sz="1600" spc="-15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엔티티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속성 구분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9706708" y="6373637"/>
            <a:ext cx="2485292" cy="48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384142"/>
              </p:ext>
            </p:extLst>
          </p:nvPr>
        </p:nvGraphicFramePr>
        <p:xfrm>
          <a:off x="667860" y="1319627"/>
          <a:ext cx="10856280" cy="52417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엔티티 </a:t>
                      </a:r>
                      <a:endParaRPr lang="en-US" altLang="ko-KR" sz="18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타입명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엔티티 </a:t>
                      </a:r>
                      <a:endParaRPr lang="en-US" altLang="ko-KR" sz="18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타입 설명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동의어 </a:t>
                      </a:r>
                      <a:r>
                        <a:rPr lang="en-US" altLang="ko-KR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유의어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엔티티 </a:t>
                      </a:r>
                      <a:endParaRPr lang="en-US" altLang="ko-KR" sz="1800" dirty="0" smtClean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타입 구분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관련 속성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회원정보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도서관서비스를 이용하는 회원정보를 관리한다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이용자 정보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</a:t>
                      </a:r>
                      <a:r>
                        <a:rPr lang="en-US" altLang="ko-KR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ID</a:t>
                      </a: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비밀번호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주민번호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주소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전화번호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가입일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가입 유형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홈페이지 각종 게시판을 관리한다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공지사항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이벤트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도서관에 바라다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번호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제목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작성자 아이디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작성자 비밀번호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내용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작성시간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 유형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조회수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표지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review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게시판의 댓글 관리한다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리뷰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덧글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번호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</a:t>
                      </a:r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번호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작성자 아이디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내용</a:t>
                      </a:r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 작성 시간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25" name="그룹 24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엔티티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속성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정의서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689335"/>
              </p:ext>
            </p:extLst>
          </p:nvPr>
        </p:nvGraphicFramePr>
        <p:xfrm>
          <a:off x="667860" y="1979051"/>
          <a:ext cx="10856280" cy="380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88852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283677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3206617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기준 엔티티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관계형태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참여방법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관련 엔티티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회원정보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Member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회원은 여러 개의 댓글을 남길 수 있다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댓글은 반드시 회원정보가 있어야 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회원은 게시물을 작성할 수 있다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게시글은 반드시 회원정보가 있어야 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26072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board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하나의 게시글은 여러 개의 댓글을 가질 수 있다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게시글은</a:t>
                      </a:r>
                      <a:r>
                        <a:rPr lang="ko-KR" altLang="en-US" sz="1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반드시 회원정보가 있어야 한다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review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댓글은 반드시 회원정보가 필요하다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댓글은 반드시 게시글정보가 필요하다</a:t>
                      </a:r>
                      <a:r>
                        <a:rPr lang="en-US" altLang="ko-KR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필수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회원정보</a:t>
                      </a:r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게시판</a:t>
                      </a:r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엔티티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관계 정의서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0775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96592"/>
              </p:ext>
            </p:extLst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2" y="1806582"/>
            <a:ext cx="10618495" cy="411287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매핑규칙과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정규화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" name="오른쪽 화살표 3"/>
          <p:cNvSpPr/>
          <p:nvPr/>
        </p:nvSpPr>
        <p:spPr>
          <a:xfrm>
            <a:off x="7754815" y="2542627"/>
            <a:ext cx="3701562" cy="265527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pc="-300" dirty="0" smtClean="0">
                <a:solidFill>
                  <a:schemeClr val="bg1"/>
                </a:solidFill>
              </a:rPr>
              <a:t>정규화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5253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221940"/>
              </p:ext>
            </p:extLst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매핑규칙과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정규화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76" y="3363480"/>
            <a:ext cx="7560000" cy="10981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53" y="4835769"/>
            <a:ext cx="6970562" cy="10836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2" y="1806583"/>
            <a:ext cx="7649663" cy="118280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1178169" y="2224454"/>
            <a:ext cx="4431323" cy="1336431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8169" y="2214121"/>
            <a:ext cx="3297116" cy="283551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983854" y="2266366"/>
            <a:ext cx="4284368" cy="129451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3481754" y="3795294"/>
            <a:ext cx="509177" cy="12445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715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ERD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다이어그램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 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748118"/>
            <a:ext cx="11992690" cy="42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907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1766840"/>
            <a:ext cx="2010022" cy="584775"/>
            <a:chOff x="762000" y="1863785"/>
            <a:chExt cx="201002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207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구성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2824203"/>
            <a:ext cx="2971824" cy="584775"/>
            <a:chOff x="762000" y="1863785"/>
            <a:chExt cx="2971824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3881566"/>
            <a:ext cx="2050097" cy="584775"/>
            <a:chOff x="762000" y="1863785"/>
            <a:chExt cx="2050097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4938929"/>
            <a:ext cx="2269708" cy="584775"/>
            <a:chOff x="762000" y="1863785"/>
            <a:chExt cx="2269708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4794"/>
            <a:ext cx="4572000" cy="685799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996291"/>
            <a:ext cx="2971824" cy="584775"/>
            <a:chOff x="762000" y="1863785"/>
            <a:chExt cx="2971824" cy="584775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>
                    <a:solidFill>
                      <a:schemeClr val="accent1"/>
                    </a:solidFill>
                  </a:rPr>
                  <a:t>5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기능추가 계획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테이블 정의서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86" y="1972721"/>
            <a:ext cx="7460627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125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테이블 정의서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86" y="1972721"/>
            <a:ext cx="7491109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229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테이블 정의서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</a:t>
              </a:r>
              <a:r>
                <a:rPr lang="en-US" altLang="ko-KR" sz="36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86" y="1972721"/>
            <a:ext cx="7483488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209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7860" y="1647464"/>
          <a:ext cx="10856280" cy="4445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463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5421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2000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310054">
                  <a:extLst>
                    <a:ext uri="{9D8B030D-6E8A-4147-A177-3AD203B41FA5}">
                      <a16:colId xmlns:a16="http://schemas.microsoft.com/office/drawing/2014/main" val="32430764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765409711"/>
                    </a:ext>
                  </a:extLst>
                </a:gridCol>
                <a:gridCol w="1008540">
                  <a:extLst>
                    <a:ext uri="{9D8B030D-6E8A-4147-A177-3AD203B41FA5}">
                      <a16:colId xmlns:a16="http://schemas.microsoft.com/office/drawing/2014/main" val="679847949"/>
                    </a:ext>
                  </a:extLst>
                </a:gridCol>
              </a:tblGrid>
              <a:tr h="645597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47347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53063"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517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테이블 정의서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(4)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86" y="1972721"/>
            <a:ext cx="7468247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853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43852" y="3343242"/>
            <a:ext cx="5270520" cy="27515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회원정보</a:t>
            </a:r>
            <a:r>
              <a:rPr lang="en-US" altLang="ko-KR" spc="-150" dirty="0" smtClean="0"/>
              <a:t>(member) </a:t>
            </a:r>
            <a:r>
              <a:rPr lang="ko-KR" altLang="en-US" spc="-150" dirty="0" smtClean="0"/>
              <a:t>테이블 생성</a:t>
            </a: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게시판</a:t>
            </a:r>
            <a:r>
              <a:rPr lang="en-US" altLang="ko-KR" spc="-150" dirty="0" smtClean="0"/>
              <a:t>(board) </a:t>
            </a:r>
            <a:r>
              <a:rPr lang="ko-KR" altLang="en-US" spc="-150" dirty="0" smtClean="0"/>
              <a:t>테이블 생성</a:t>
            </a:r>
            <a:endParaRPr lang="en-US" altLang="ko-KR" spc="-150" dirty="0" smtClean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ko-KR" altLang="en-US" spc="-150" dirty="0" smtClean="0"/>
              <a:t>게시판</a:t>
            </a:r>
            <a:r>
              <a:rPr lang="en-US" altLang="ko-KR" spc="-150" dirty="0" smtClean="0"/>
              <a:t> </a:t>
            </a:r>
            <a:r>
              <a:rPr lang="ko-KR" altLang="en-US" spc="-150" dirty="0" smtClean="0"/>
              <a:t>번호</a:t>
            </a:r>
            <a:r>
              <a:rPr lang="en-US" altLang="ko-KR" spc="-150" dirty="0" smtClean="0"/>
              <a:t> </a:t>
            </a:r>
            <a:r>
              <a:rPr lang="ko-KR" altLang="en-US" spc="-150" dirty="0" smtClean="0"/>
              <a:t>시퀀스 생성</a:t>
            </a:r>
            <a:endParaRPr lang="en-US" altLang="ko-KR" spc="-150" dirty="0" smtClean="0"/>
          </a:p>
          <a:p>
            <a:pPr lvl="1" algn="just">
              <a:lnSpc>
                <a:spcPct val="120000"/>
              </a:lnSpc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댓글</a:t>
            </a:r>
            <a:r>
              <a:rPr lang="en-US" altLang="ko-KR" spc="-150" dirty="0" smtClean="0"/>
              <a:t>(review) </a:t>
            </a:r>
            <a:r>
              <a:rPr lang="ko-KR" altLang="en-US" spc="-150" dirty="0" smtClean="0"/>
              <a:t>테이블 생성</a:t>
            </a:r>
            <a:endParaRPr lang="en-US" altLang="ko-KR" spc="-150" dirty="0"/>
          </a:p>
          <a:p>
            <a:pPr marL="742950" lvl="1" indent="-285750" algn="just">
              <a:lnSpc>
                <a:spcPct val="120000"/>
              </a:lnSpc>
              <a:buFont typeface="Arial" panose="020B0604020202020204" pitchFamily="34" charset="0"/>
              <a:buChar char="-"/>
            </a:pPr>
            <a:r>
              <a:rPr lang="ko-KR" altLang="en-US" spc="-150" dirty="0" smtClean="0"/>
              <a:t>댓글 번호 시퀀스 생성</a:t>
            </a:r>
            <a:endParaRPr lang="ko-KR" altLang="en-US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테이블 생성 </a:t>
            </a:r>
            <a:r>
              <a:rPr lang="en-US" altLang="ko-KR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 </a:t>
            </a:r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시퀀스 생성</a:t>
            </a:r>
            <a:endParaRPr lang="ko-KR" altLang="en-US" sz="32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2" y="1171856"/>
            <a:ext cx="4549534" cy="19127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35" y="3091845"/>
            <a:ext cx="4511431" cy="355122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작성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43852" y="3343242"/>
            <a:ext cx="5270520" cy="319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회원정보 로그</a:t>
            </a:r>
            <a:r>
              <a:rPr lang="en-US" altLang="ko-KR" spc="-150" dirty="0" smtClean="0"/>
              <a:t>(</a:t>
            </a:r>
            <a:r>
              <a:rPr lang="en-US" altLang="ko-KR" spc="-150" dirty="0" err="1" smtClean="0"/>
              <a:t>member_log</a:t>
            </a:r>
            <a:r>
              <a:rPr lang="en-US" altLang="ko-KR" spc="-150" dirty="0" smtClean="0"/>
              <a:t>) </a:t>
            </a:r>
            <a:r>
              <a:rPr lang="ko-KR" altLang="en-US" spc="-150" dirty="0" smtClean="0"/>
              <a:t>테이블 생성</a:t>
            </a: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smtClean="0"/>
              <a:t>Insert </a:t>
            </a:r>
            <a:r>
              <a:rPr lang="ko-KR" altLang="en-US" spc="-150" dirty="0" smtClean="0"/>
              <a:t>트리거 생성</a:t>
            </a:r>
            <a:endParaRPr lang="en-US" altLang="ko-KR" spc="-150" dirty="0" smtClean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smtClean="0"/>
              <a:t>Insert</a:t>
            </a:r>
            <a:r>
              <a:rPr lang="ko-KR" altLang="en-US" spc="-150" dirty="0" smtClean="0"/>
              <a:t>가 발동하면 </a:t>
            </a:r>
            <a:r>
              <a:rPr lang="en-US" altLang="ko-KR" spc="-150" dirty="0" err="1" smtClean="0"/>
              <a:t>modtype</a:t>
            </a:r>
            <a:r>
              <a:rPr lang="ko-KR" altLang="en-US" spc="-150" dirty="0" smtClean="0"/>
              <a:t>에</a:t>
            </a:r>
            <a:r>
              <a:rPr lang="en-US" altLang="ko-KR" spc="-150" dirty="0" smtClean="0"/>
              <a:t> 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‘</a:t>
            </a:r>
            <a:r>
              <a:rPr lang="ko-KR" altLang="en-US" sz="2000" b="1" u="sng" spc="-150" dirty="0" smtClean="0">
                <a:solidFill>
                  <a:srgbClr val="0070C0"/>
                </a:solidFill>
              </a:rPr>
              <a:t>가입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’ </a:t>
            </a:r>
            <a:r>
              <a:rPr lang="ko-KR" altLang="en-US" spc="-150" dirty="0" smtClean="0"/>
              <a:t>을 삽입</a:t>
            </a:r>
            <a:endParaRPr lang="en-US" altLang="ko-KR" spc="-150" dirty="0" smtClean="0"/>
          </a:p>
          <a:p>
            <a:pPr lvl="1" algn="just">
              <a:lnSpc>
                <a:spcPct val="120000"/>
              </a:lnSpc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pc="-150" dirty="0" smtClean="0"/>
              <a:t>Update or Delete </a:t>
            </a:r>
            <a:r>
              <a:rPr lang="ko-KR" altLang="en-US" spc="-150" dirty="0" smtClean="0"/>
              <a:t>트리거 생성</a:t>
            </a:r>
            <a:endParaRPr lang="en-US" altLang="ko-KR" spc="-150" dirty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smtClean="0"/>
              <a:t>Update</a:t>
            </a:r>
            <a:r>
              <a:rPr lang="ko-KR" altLang="en-US" spc="-150" dirty="0" smtClean="0"/>
              <a:t>가 발동하면 </a:t>
            </a:r>
            <a:r>
              <a:rPr lang="en-US" altLang="ko-KR" spc="-150" dirty="0" err="1"/>
              <a:t>modtype</a:t>
            </a:r>
            <a:r>
              <a:rPr lang="ko-KR" altLang="en-US" spc="-150" dirty="0"/>
              <a:t>에</a:t>
            </a:r>
            <a:r>
              <a:rPr lang="en-US" altLang="ko-KR" spc="-150" dirty="0"/>
              <a:t> 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‘</a:t>
            </a:r>
            <a:r>
              <a:rPr lang="ko-KR" altLang="en-US" sz="2000" b="1" u="sng" spc="-150" dirty="0" smtClean="0">
                <a:solidFill>
                  <a:srgbClr val="0070C0"/>
                </a:solidFill>
              </a:rPr>
              <a:t>수정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’ </a:t>
            </a:r>
            <a:r>
              <a:rPr lang="ko-KR" altLang="en-US" spc="-150" dirty="0"/>
              <a:t>을 삽입</a:t>
            </a:r>
            <a:endParaRPr lang="en-US" altLang="ko-KR" spc="-150" dirty="0" smtClean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smtClean="0"/>
              <a:t>Delete </a:t>
            </a:r>
            <a:r>
              <a:rPr lang="ko-KR" altLang="en-US" spc="-150" dirty="0" smtClean="0"/>
              <a:t>가 발동하면 </a:t>
            </a:r>
            <a:r>
              <a:rPr lang="en-US" altLang="ko-KR" spc="-150" dirty="0" err="1"/>
              <a:t>modtype</a:t>
            </a:r>
            <a:r>
              <a:rPr lang="ko-KR" altLang="en-US" spc="-150" dirty="0"/>
              <a:t>에</a:t>
            </a:r>
            <a:r>
              <a:rPr lang="en-US" altLang="ko-KR" spc="-150" dirty="0"/>
              <a:t> 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‘</a:t>
            </a:r>
            <a:r>
              <a:rPr lang="ko-KR" altLang="en-US" sz="2000" b="1" u="sng" spc="-150" dirty="0" smtClean="0">
                <a:solidFill>
                  <a:srgbClr val="0070C0"/>
                </a:solidFill>
              </a:rPr>
              <a:t>삭제</a:t>
            </a:r>
            <a:r>
              <a:rPr lang="en-US" altLang="ko-KR" sz="2000" b="1" u="sng" spc="-150" dirty="0" smtClean="0">
                <a:solidFill>
                  <a:srgbClr val="0070C0"/>
                </a:solidFill>
              </a:rPr>
              <a:t>’ </a:t>
            </a:r>
            <a:r>
              <a:rPr lang="ko-KR" altLang="en-US" spc="-150" dirty="0"/>
              <a:t>을 삽입</a:t>
            </a:r>
            <a:endParaRPr lang="en-US" altLang="ko-KR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트리거 생성</a:t>
            </a:r>
            <a:endParaRPr lang="ko-KR" altLang="en-US" sz="32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2" y="1171856"/>
            <a:ext cx="4549534" cy="191278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작성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27" y="1178687"/>
            <a:ext cx="4580017" cy="39398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86" y="5125399"/>
            <a:ext cx="4541914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364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843852" y="3343242"/>
            <a:ext cx="5270520" cy="21605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게시판 테이블에 제약조건 설정</a:t>
            </a:r>
            <a:endParaRPr lang="en-US" altLang="ko-KR" spc="-150" dirty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smtClean="0"/>
              <a:t>member_ id</a:t>
            </a:r>
            <a:r>
              <a:rPr lang="ko-KR" altLang="en-US" spc="-150" dirty="0" smtClean="0"/>
              <a:t>을 </a:t>
            </a:r>
            <a:r>
              <a:rPr lang="ko-KR" altLang="en-US" spc="-150" dirty="0" err="1" smtClean="0"/>
              <a:t>외래키로</a:t>
            </a:r>
            <a:r>
              <a:rPr lang="ko-KR" altLang="en-US" spc="-150" dirty="0" smtClean="0"/>
              <a:t> 설정</a:t>
            </a:r>
            <a:endParaRPr lang="en-US" altLang="ko-KR" spc="-150" dirty="0"/>
          </a:p>
          <a:p>
            <a:pPr lvl="1" algn="just">
              <a:lnSpc>
                <a:spcPct val="120000"/>
              </a:lnSpc>
            </a:pPr>
            <a:endParaRPr lang="en-US" altLang="ko-KR" spc="-150" dirty="0" smtClean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pc="-150" dirty="0" smtClean="0"/>
              <a:t>댓글 테이블에 제약조건 설정</a:t>
            </a:r>
            <a:endParaRPr lang="en-US" altLang="ko-KR" spc="-150" dirty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smtClean="0"/>
              <a:t>member</a:t>
            </a:r>
            <a:r>
              <a:rPr lang="en-US" altLang="ko-KR" spc="-150" dirty="0"/>
              <a:t>_ id</a:t>
            </a:r>
            <a:r>
              <a:rPr lang="ko-KR" altLang="en-US" spc="-150" dirty="0"/>
              <a:t>을 </a:t>
            </a:r>
            <a:r>
              <a:rPr lang="ko-KR" altLang="en-US" spc="-150" dirty="0" err="1"/>
              <a:t>외래키로</a:t>
            </a:r>
            <a:r>
              <a:rPr lang="ko-KR" altLang="en-US" spc="-150" dirty="0"/>
              <a:t> 설정</a:t>
            </a:r>
            <a:endParaRPr lang="en-US" altLang="ko-KR" spc="-150" dirty="0" smtClean="0"/>
          </a:p>
          <a:p>
            <a:pPr marL="742950" lvl="1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 err="1" smtClean="0"/>
              <a:t>board_idx</a:t>
            </a:r>
            <a:r>
              <a:rPr lang="ko-KR" altLang="en-US" spc="-150" dirty="0" smtClean="0"/>
              <a:t>을 </a:t>
            </a:r>
            <a:r>
              <a:rPr lang="ko-KR" altLang="en-US" spc="-150" dirty="0" err="1"/>
              <a:t>외래키로</a:t>
            </a:r>
            <a:r>
              <a:rPr lang="ko-KR" altLang="en-US" spc="-150" dirty="0"/>
              <a:t> 설정</a:t>
            </a:r>
            <a:endParaRPr lang="en-US" altLang="ko-KR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2908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spc="-3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제약조건 설정</a:t>
            </a:r>
            <a:endParaRPr lang="ko-KR" altLang="en-US" sz="3200" spc="-3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en-US" altLang="ko-KR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작성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(3)</a:t>
              </a:r>
              <a:endPara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26" y="2295179"/>
            <a:ext cx="4572396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466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시나리오 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구성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_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유스케이스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73" y="1313233"/>
            <a:ext cx="9561913" cy="52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064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화면구성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316482" y="1152085"/>
            <a:ext cx="9579395" cy="5599362"/>
            <a:chOff x="1316482" y="1152085"/>
            <a:chExt cx="9579395" cy="5599362"/>
          </a:xfrm>
        </p:grpSpPr>
        <p:grpSp>
          <p:nvGrpSpPr>
            <p:cNvPr id="9" name="그룹 8"/>
            <p:cNvGrpSpPr/>
            <p:nvPr/>
          </p:nvGrpSpPr>
          <p:grpSpPr>
            <a:xfrm>
              <a:off x="1316482" y="1152085"/>
              <a:ext cx="2709541" cy="2700000"/>
              <a:chOff x="195624" y="1254249"/>
              <a:chExt cx="2709541" cy="2700000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624" y="1254249"/>
                <a:ext cx="2709541" cy="27000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764768" y="3548263"/>
                <a:ext cx="1354860" cy="277000"/>
              </a:xfrm>
              <a:prstGeom prst="rect">
                <a:avLst/>
              </a:prstGeom>
              <a:solidFill>
                <a:srgbClr val="B2B1AD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err="1"/>
                  <a:t>메인페이지</a:t>
                </a:r>
                <a:endParaRPr lang="ko-KR" altLang="en-US" sz="1200" dirty="0"/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4724950" y="1152085"/>
              <a:ext cx="2736000" cy="2700000"/>
              <a:chOff x="4083571" y="1724909"/>
              <a:chExt cx="2736000" cy="2700000"/>
            </a:xfrm>
          </p:grpSpPr>
          <p:pic>
            <p:nvPicPr>
              <p:cNvPr id="10" name="그림 9"/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3571" y="1724909"/>
                <a:ext cx="2736000" cy="270000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4688706" y="4020463"/>
                <a:ext cx="1657665" cy="276999"/>
              </a:xfrm>
              <a:prstGeom prst="rect">
                <a:avLst/>
              </a:prstGeom>
              <a:solidFill>
                <a:srgbClr val="ACADA8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err="1" smtClean="0"/>
                  <a:t>지혜의숲</a:t>
                </a:r>
                <a:r>
                  <a:rPr lang="ko-KR" altLang="en-US" sz="1200" dirty="0" smtClean="0"/>
                  <a:t> 소개</a:t>
                </a:r>
                <a:r>
                  <a:rPr lang="en-US" altLang="ko-KR" sz="1200" dirty="0" smtClean="0"/>
                  <a:t>(</a:t>
                </a:r>
                <a:r>
                  <a:rPr lang="ko-KR" altLang="en-US" sz="1200" dirty="0" smtClean="0"/>
                  <a:t>위</a:t>
                </a:r>
                <a:r>
                  <a:rPr lang="en-US" altLang="ko-KR" sz="1200" dirty="0" smtClean="0"/>
                  <a:t>)</a:t>
                </a:r>
                <a:endParaRPr lang="ko-KR" altLang="en-US" sz="1200" dirty="0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8159877" y="1179783"/>
              <a:ext cx="2736000" cy="2700000"/>
              <a:chOff x="4743450" y="1943100"/>
              <a:chExt cx="2736000" cy="2700000"/>
            </a:xfrm>
          </p:grpSpPr>
          <p:pic>
            <p:nvPicPr>
              <p:cNvPr id="23" name="그림 22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3450" y="1943100"/>
                <a:ext cx="2736000" cy="2700000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5304023" y="4212021"/>
                <a:ext cx="1657665" cy="276999"/>
              </a:xfrm>
              <a:prstGeom prst="rect">
                <a:avLst/>
              </a:prstGeom>
              <a:solidFill>
                <a:srgbClr val="B6B6B4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 smtClean="0"/>
                  <a:t>지혜의숲</a:t>
                </a:r>
                <a:r>
                  <a:rPr lang="ko-KR" altLang="en-US" sz="1200" dirty="0" smtClean="0"/>
                  <a:t> 소개</a:t>
                </a:r>
                <a:r>
                  <a:rPr lang="en-US" altLang="ko-KR" sz="1200" dirty="0" smtClean="0"/>
                  <a:t>(</a:t>
                </a:r>
                <a:r>
                  <a:rPr lang="ko-KR" altLang="en-US" sz="1200" dirty="0" smtClean="0"/>
                  <a:t>아래</a:t>
                </a:r>
                <a:r>
                  <a:rPr lang="en-US" altLang="ko-KR" sz="1200" dirty="0" smtClean="0"/>
                  <a:t>)</a:t>
                </a:r>
                <a:endParaRPr lang="ko-KR" altLang="en-US" sz="1200" dirty="0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1316482" y="4051447"/>
              <a:ext cx="2736000" cy="2700000"/>
              <a:chOff x="5228001" y="3570739"/>
              <a:chExt cx="2736000" cy="2700000"/>
            </a:xfrm>
          </p:grpSpPr>
          <p:pic>
            <p:nvPicPr>
              <p:cNvPr id="29" name="그림 28"/>
              <p:cNvPicPr>
                <a:picLocks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8001" y="3570739"/>
                <a:ext cx="2736000" cy="270000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5806910" y="5797170"/>
                <a:ext cx="1402782" cy="276999"/>
              </a:xfrm>
              <a:prstGeom prst="rect">
                <a:avLst/>
              </a:prstGeom>
              <a:solidFill>
                <a:srgbClr val="A8A9A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/>
                  <a:t>자원봉사</a:t>
                </a:r>
                <a:endParaRPr lang="ko-KR" altLang="en-US" sz="1200" dirty="0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159877" y="4051447"/>
              <a:ext cx="2736000" cy="2700000"/>
              <a:chOff x="2039968" y="2683389"/>
              <a:chExt cx="2736000" cy="2700000"/>
            </a:xfrm>
          </p:grpSpPr>
          <p:pic>
            <p:nvPicPr>
              <p:cNvPr id="48" name="그림 47"/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9968" y="2683389"/>
                <a:ext cx="2736000" cy="2700000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2726252" y="4963512"/>
                <a:ext cx="1365102" cy="276704"/>
              </a:xfrm>
              <a:prstGeom prst="rect">
                <a:avLst/>
              </a:prstGeom>
              <a:solidFill>
                <a:srgbClr val="C7C8C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err="1" smtClean="0"/>
                  <a:t>후원정보</a:t>
                </a:r>
                <a:endParaRPr lang="ko-KR" altLang="en-US" sz="1200" dirty="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4724950" y="4051447"/>
              <a:ext cx="2736000" cy="2700000"/>
              <a:chOff x="-516913" y="1568824"/>
              <a:chExt cx="2736000" cy="2700000"/>
            </a:xfrm>
          </p:grpSpPr>
          <p:pic>
            <p:nvPicPr>
              <p:cNvPr id="51" name="그림 50"/>
              <p:cNvPicPr>
                <a:picLocks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6913" y="1568824"/>
                <a:ext cx="2736000" cy="2700000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200778" y="3811252"/>
                <a:ext cx="1436551" cy="276999"/>
              </a:xfrm>
              <a:prstGeom prst="rect">
                <a:avLst/>
              </a:prstGeom>
              <a:solidFill>
                <a:srgbClr val="C0BFBB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err="1" smtClean="0"/>
                  <a:t>후원안내</a:t>
                </a:r>
                <a:endParaRPr lang="ko-KR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09188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그룹 100"/>
          <p:cNvGrpSpPr/>
          <p:nvPr/>
        </p:nvGrpSpPr>
        <p:grpSpPr>
          <a:xfrm>
            <a:off x="8159877" y="1165448"/>
            <a:ext cx="2736000" cy="2700000"/>
            <a:chOff x="2676552" y="3252803"/>
            <a:chExt cx="2736000" cy="2700000"/>
          </a:xfrm>
        </p:grpSpPr>
        <p:pic>
          <p:nvPicPr>
            <p:cNvPr id="102" name="그림 101"/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552" y="3252803"/>
              <a:ext cx="2736000" cy="2700000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3307742" y="5552005"/>
              <a:ext cx="1338694" cy="276999"/>
            </a:xfrm>
            <a:prstGeom prst="rect">
              <a:avLst/>
            </a:prstGeom>
            <a:solidFill>
              <a:srgbClr val="C5C6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공지사항 게시판</a:t>
              </a:r>
              <a:endParaRPr lang="ko-KR" altLang="en-US" sz="1200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화면구성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290023" y="1168474"/>
            <a:ext cx="2736000" cy="2700000"/>
            <a:chOff x="6451406" y="2401917"/>
            <a:chExt cx="2736000" cy="2700000"/>
          </a:xfrm>
        </p:grpSpPr>
        <p:pic>
          <p:nvPicPr>
            <p:cNvPr id="52" name="그림 5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406" y="2401917"/>
              <a:ext cx="2736000" cy="270000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6986884" y="4575307"/>
              <a:ext cx="1657665" cy="276999"/>
            </a:xfrm>
            <a:prstGeom prst="rect">
              <a:avLst/>
            </a:prstGeom>
            <a:solidFill>
              <a:srgbClr val="97938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편의시설 게시판</a:t>
              </a:r>
              <a:endParaRPr lang="ko-KR" altLang="en-US" sz="1200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724950" y="1152085"/>
            <a:ext cx="2736000" cy="2700000"/>
            <a:chOff x="8000262" y="3796044"/>
            <a:chExt cx="2736000" cy="2700000"/>
          </a:xfrm>
        </p:grpSpPr>
        <p:pic>
          <p:nvPicPr>
            <p:cNvPr id="55" name="그림 54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262" y="3796044"/>
              <a:ext cx="2736000" cy="270000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8687594" y="6049465"/>
              <a:ext cx="1657665" cy="276999"/>
            </a:xfrm>
            <a:prstGeom prst="rect">
              <a:avLst/>
            </a:prstGeom>
            <a:solidFill>
              <a:srgbClr val="9C9B9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편의시설 상세페이지</a:t>
              </a:r>
              <a:endParaRPr lang="ko-KR" altLang="en-US" sz="1200" dirty="0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1303252" y="4051447"/>
            <a:ext cx="2736000" cy="2700000"/>
            <a:chOff x="7900463" y="174468"/>
            <a:chExt cx="2736000" cy="2700000"/>
          </a:xfrm>
        </p:grpSpPr>
        <p:pic>
          <p:nvPicPr>
            <p:cNvPr id="105" name="그림 104"/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63" y="174468"/>
              <a:ext cx="2736000" cy="2700000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8547136" y="2392961"/>
              <a:ext cx="1649925" cy="276999"/>
            </a:xfrm>
            <a:prstGeom prst="rect">
              <a:avLst/>
            </a:prstGeom>
            <a:solidFill>
              <a:srgbClr val="8D897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공지사항 상세페이지</a:t>
              </a:r>
              <a:endParaRPr lang="ko-KR" altLang="en-US" sz="1200" dirty="0"/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8159877" y="4051447"/>
            <a:ext cx="2736000" cy="2700000"/>
            <a:chOff x="9194585" y="821925"/>
            <a:chExt cx="2736000" cy="2700000"/>
          </a:xfrm>
        </p:grpSpPr>
        <p:pic>
          <p:nvPicPr>
            <p:cNvPr id="108" name="그림 107"/>
            <p:cNvPicPr>
              <a:picLocks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585" y="821925"/>
              <a:ext cx="2736000" cy="2700000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9966238" y="2989226"/>
              <a:ext cx="1490899" cy="276999"/>
            </a:xfrm>
            <a:prstGeom prst="rect">
              <a:avLst/>
            </a:prstGeom>
            <a:solidFill>
              <a:srgbClr val="B5B6B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이벤트 상세페이지</a:t>
              </a:r>
              <a:endParaRPr lang="ko-KR" altLang="en-US" sz="1200" dirty="0"/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4746959" y="4051447"/>
            <a:ext cx="2736000" cy="2700000"/>
            <a:chOff x="9103431" y="3924838"/>
            <a:chExt cx="2736000" cy="2700000"/>
          </a:xfrm>
        </p:grpSpPr>
        <p:pic>
          <p:nvPicPr>
            <p:cNvPr id="111" name="그림 110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3431" y="3924838"/>
              <a:ext cx="2736000" cy="2700000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9777300" y="6194394"/>
              <a:ext cx="1371346" cy="276999"/>
            </a:xfrm>
            <a:prstGeom prst="rect">
              <a:avLst/>
            </a:prstGeom>
            <a:solidFill>
              <a:srgbClr val="96968E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이벤트 게시판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06204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3192880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474266"/>
            <a:ext cx="11142263" cy="1819394"/>
            <a:chOff x="1537048" y="1513659"/>
            <a:chExt cx="10533031" cy="181939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+mj-ea"/>
                  <a:ea typeface="+mj-ea"/>
                </a:rPr>
                <a:t>프로젝트 개요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5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ko-KR" altLang="en-US" sz="1600" spc="-150" dirty="0" smtClean="0"/>
                <a:t>프로젝트 명 </a:t>
              </a:r>
              <a:r>
                <a:rPr lang="en-US" altLang="ko-KR" sz="1600" spc="-150" dirty="0" smtClean="0"/>
                <a:t>:  </a:t>
              </a:r>
              <a:r>
                <a:rPr lang="ko-KR" altLang="en-US" sz="1600" spc="-150" dirty="0" smtClean="0"/>
                <a:t>도서관 웹사이트 제작 </a:t>
              </a:r>
              <a:r>
                <a:rPr lang="en-US" altLang="ko-KR" sz="1600" spc="-150" dirty="0" smtClean="0"/>
                <a:t>(</a:t>
              </a:r>
              <a:r>
                <a:rPr lang="ko-KR" altLang="en-US" sz="1600" spc="-150" dirty="0" smtClean="0"/>
                <a:t>지혜의 숲 도서관 사이트 </a:t>
              </a:r>
              <a:r>
                <a:rPr lang="en-US" altLang="ko-KR" sz="1600" dirty="0" smtClean="0"/>
                <a:t>Clone</a:t>
              </a:r>
              <a:r>
                <a:rPr lang="en-US" altLang="ko-KR" sz="1600" spc="-150" dirty="0" smtClean="0"/>
                <a:t>)</a:t>
              </a:r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ko-KR" altLang="en-US" sz="1600" spc="-150" dirty="0" smtClean="0"/>
                <a:t>개발 일정 </a:t>
              </a:r>
              <a:r>
                <a:rPr lang="en-US" altLang="ko-KR" sz="1600" spc="-150" dirty="0" smtClean="0"/>
                <a:t>: </a:t>
              </a:r>
              <a:r>
                <a:rPr lang="en-US" altLang="ko-KR" sz="1600" dirty="0" smtClean="0"/>
                <a:t>2021</a:t>
              </a:r>
              <a:r>
                <a:rPr lang="ko-KR" altLang="en-US" sz="1600" spc="-150" dirty="0" smtClean="0"/>
                <a:t>년 </a:t>
              </a:r>
              <a:r>
                <a:rPr lang="en-US" altLang="ko-KR" sz="1600" dirty="0" smtClean="0"/>
                <a:t>07</a:t>
              </a:r>
              <a:r>
                <a:rPr lang="ko-KR" altLang="en-US" sz="1600" spc="-150" dirty="0" smtClean="0"/>
                <a:t>월 </a:t>
              </a:r>
              <a:r>
                <a:rPr lang="en-US" altLang="ko-KR" sz="1600" dirty="0" smtClean="0"/>
                <a:t>09</a:t>
              </a:r>
              <a:r>
                <a:rPr lang="ko-KR" altLang="en-US" sz="1600" spc="-150" dirty="0" smtClean="0"/>
                <a:t>일 </a:t>
              </a:r>
              <a:r>
                <a:rPr lang="en-US" altLang="ko-KR" sz="1600" spc="-150" dirty="0" smtClean="0"/>
                <a:t>~ </a:t>
              </a:r>
              <a:r>
                <a:rPr lang="en-US" altLang="ko-KR" sz="1600" dirty="0" smtClean="0"/>
                <a:t>2021</a:t>
              </a:r>
              <a:r>
                <a:rPr lang="ko-KR" altLang="en-US" sz="1600" spc="-150" dirty="0" smtClean="0"/>
                <a:t>년 </a:t>
              </a:r>
              <a:r>
                <a:rPr lang="en-US" altLang="ko-KR" sz="1600" dirty="0" smtClean="0"/>
                <a:t>08</a:t>
              </a:r>
              <a:r>
                <a:rPr lang="ko-KR" altLang="en-US" sz="1600" spc="-150" dirty="0" smtClean="0"/>
                <a:t>월 </a:t>
              </a:r>
              <a:r>
                <a:rPr lang="en-US" altLang="ko-KR" sz="1600" dirty="0" smtClean="0"/>
                <a:t>27</a:t>
              </a:r>
              <a:r>
                <a:rPr lang="ko-KR" altLang="en-US" sz="1600" spc="-150" dirty="0" smtClean="0"/>
                <a:t>일</a:t>
              </a:r>
              <a:endParaRPr lang="en-US" altLang="ko-KR" sz="1600" spc="-150" dirty="0" smtClean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ko-KR" altLang="en-US" sz="1600" spc="-150" dirty="0" smtClean="0"/>
                <a:t>참여 인원 </a:t>
              </a:r>
              <a:r>
                <a:rPr lang="en-US" altLang="ko-KR" sz="1600" spc="-150" dirty="0" smtClean="0"/>
                <a:t>: </a:t>
              </a:r>
              <a:r>
                <a:rPr lang="en-US" altLang="ko-KR" sz="1600" dirty="0" smtClean="0"/>
                <a:t>3</a:t>
              </a:r>
              <a:r>
                <a:rPr lang="ko-KR" altLang="en-US" sz="1600" spc="-150" dirty="0" smtClean="0"/>
                <a:t>명</a:t>
              </a:r>
              <a:endParaRPr lang="en-US" altLang="ko-KR" sz="1600" spc="-150" dirty="0" smtClean="0"/>
            </a:p>
            <a:p>
              <a:pPr algn="just">
                <a:lnSpc>
                  <a:spcPct val="120000"/>
                </a:lnSpc>
              </a:pPr>
              <a:endParaRPr lang="ko-KR" altLang="en-US" sz="1600" spc="-15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3420771"/>
            <a:ext cx="11142265" cy="2908040"/>
            <a:chOff x="1537048" y="1513659"/>
            <a:chExt cx="10533034" cy="290804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+mj-ea"/>
                  <a:ea typeface="+mj-ea"/>
                </a:rPr>
                <a:t>개발 </a:t>
              </a:r>
              <a:r>
                <a:rPr lang="en-US" altLang="ko-KR" sz="2400" dirty="0" smtClean="0">
                  <a:latin typeface="+mj-ea"/>
                  <a:ea typeface="+mj-ea"/>
                </a:rPr>
                <a:t>Tool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5" y="2076442"/>
              <a:ext cx="8993727" cy="2345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dirty="0" smtClean="0"/>
                <a:t>Eclipse</a:t>
              </a:r>
            </a:p>
            <a:p>
              <a:pPr lvl="1" algn="just">
                <a:lnSpc>
                  <a:spcPct val="120000"/>
                </a:lnSpc>
              </a:pPr>
              <a:r>
                <a:rPr lang="en-US" altLang="ko-KR" sz="1400" dirty="0" smtClean="0"/>
                <a:t>- </a:t>
              </a:r>
              <a:r>
                <a:rPr lang="ko-KR" altLang="en-US" sz="1400" dirty="0"/>
                <a:t>사이트 이동 및 기능 개발</a:t>
              </a:r>
              <a:endParaRPr lang="en-US" altLang="ko-KR" sz="1400" dirty="0" smtClean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dirty="0" smtClean="0"/>
                <a:t>Visual Studio</a:t>
              </a:r>
            </a:p>
            <a:p>
              <a:pPr lvl="1" algn="just">
                <a:lnSpc>
                  <a:spcPct val="120000"/>
                </a:lnSpc>
              </a:pPr>
              <a:r>
                <a:rPr lang="en-US" altLang="ko-KR" sz="1400" dirty="0"/>
                <a:t>- Web Site </a:t>
              </a:r>
              <a:r>
                <a:rPr lang="ko-KR" altLang="en-US" sz="1400" dirty="0"/>
                <a:t>개발</a:t>
              </a:r>
              <a:endParaRPr lang="en-US" altLang="ko-KR" sz="1400" dirty="0" smtClean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dirty="0" smtClean="0"/>
                <a:t>SQL Developer</a:t>
              </a:r>
            </a:p>
            <a:p>
              <a:pPr lvl="1" algn="just">
                <a:lnSpc>
                  <a:spcPct val="120000"/>
                </a:lnSpc>
              </a:pPr>
              <a:r>
                <a:rPr lang="en-US" altLang="ko-KR" sz="1400" dirty="0"/>
                <a:t>- DB </a:t>
              </a:r>
              <a:r>
                <a:rPr lang="ko-KR" altLang="en-US" sz="1400" dirty="0"/>
                <a:t>개발 및 제어</a:t>
              </a:r>
              <a:endParaRPr lang="en-US" altLang="ko-KR" sz="1400" dirty="0" smtClean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dirty="0" smtClean="0"/>
                <a:t>Apache-Tomcat-8.5.66</a:t>
              </a:r>
            </a:p>
            <a:p>
              <a:pPr lvl="1" algn="just">
                <a:lnSpc>
                  <a:spcPct val="120000"/>
                </a:lnSpc>
              </a:pPr>
              <a:r>
                <a:rPr lang="en-US" altLang="ko-KR" sz="1400" dirty="0" smtClean="0"/>
                <a:t>- </a:t>
              </a:r>
              <a:r>
                <a:rPr lang="ko-KR" altLang="en-US" sz="1400" dirty="0"/>
                <a:t>서버 구동</a:t>
              </a:r>
              <a:endParaRPr lang="en-US" altLang="ko-KR" sz="1400" dirty="0" smtClean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2119628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기획의도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2, </a:t>
            </a:r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기획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개요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0,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개요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4925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159876" y="4051447"/>
            <a:ext cx="2736000" cy="2700000"/>
            <a:chOff x="3528018" y="2144041"/>
            <a:chExt cx="2736000" cy="2700000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018" y="2144041"/>
              <a:ext cx="2736000" cy="2700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250117" y="4425290"/>
              <a:ext cx="1338694" cy="276999"/>
            </a:xfrm>
            <a:prstGeom prst="rect">
              <a:avLst/>
            </a:prstGeom>
            <a:solidFill>
              <a:srgbClr val="B6B6B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오시는길</a:t>
              </a:r>
              <a:endParaRPr lang="ko-KR" altLang="en-US" sz="12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290023" y="1168474"/>
            <a:ext cx="2736000" cy="2700000"/>
            <a:chOff x="5634643" y="612560"/>
            <a:chExt cx="2736000" cy="2700000"/>
          </a:xfrm>
        </p:grpSpPr>
        <p:pic>
          <p:nvPicPr>
            <p:cNvPr id="2" name="그림 1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4643" y="612560"/>
              <a:ext cx="2736000" cy="2700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56674" y="2865473"/>
              <a:ext cx="2159086" cy="276999"/>
            </a:xfrm>
            <a:prstGeom prst="rect">
              <a:avLst/>
            </a:prstGeom>
            <a:solidFill>
              <a:srgbClr val="B6B7B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도서관에 바라다 상세페이지</a:t>
              </a:r>
              <a:endParaRPr lang="ko-KR" altLang="en-US" sz="12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화면구성</a:t>
              </a:r>
              <a:r>
                <a:rPr lang="en-US" altLang="ko-K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(3)</a:t>
              </a:r>
              <a:endParaRPr lang="ko-KR" alt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728000" y="1168474"/>
            <a:ext cx="2736000" cy="2700000"/>
            <a:chOff x="1548173" y="877118"/>
            <a:chExt cx="2736000" cy="2700000"/>
          </a:xfrm>
        </p:grpSpPr>
        <p:pic>
          <p:nvPicPr>
            <p:cNvPr id="4" name="그림 3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173" y="877118"/>
              <a:ext cx="2736000" cy="27000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873681" y="3143520"/>
              <a:ext cx="2084984" cy="276999"/>
            </a:xfrm>
            <a:prstGeom prst="rect">
              <a:avLst/>
            </a:prstGeom>
            <a:solidFill>
              <a:srgbClr val="B4B5B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도서관에 바라다 게시판</a:t>
              </a:r>
              <a:endParaRPr lang="ko-KR" altLang="en-US" sz="12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373911" y="4051447"/>
            <a:ext cx="2736000" cy="2700000"/>
            <a:chOff x="5164419" y="2597086"/>
            <a:chExt cx="2736000" cy="2700000"/>
          </a:xfrm>
        </p:grpSpPr>
        <p:pic>
          <p:nvPicPr>
            <p:cNvPr id="9" name="그림 8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419" y="2597086"/>
              <a:ext cx="2736000" cy="27000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897415" y="4894319"/>
              <a:ext cx="1293453" cy="276999"/>
            </a:xfrm>
            <a:prstGeom prst="rect">
              <a:avLst/>
            </a:prstGeom>
            <a:solidFill>
              <a:srgbClr val="99999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회원가입 페이지</a:t>
              </a:r>
              <a:endParaRPr lang="ko-KR" altLang="en-US" sz="12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66893" y="4051447"/>
            <a:ext cx="2736000" cy="2700000"/>
            <a:chOff x="4525713" y="2303127"/>
            <a:chExt cx="2736000" cy="2700000"/>
          </a:xfrm>
        </p:grpSpPr>
        <p:pic>
          <p:nvPicPr>
            <p:cNvPr id="8" name="그림 7"/>
            <p:cNvPicPr>
              <a:picLocks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713" y="2303127"/>
              <a:ext cx="2736000" cy="27000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068750" y="3176632"/>
              <a:ext cx="1649925" cy="261610"/>
            </a:xfrm>
            <a:prstGeom prst="rect">
              <a:avLst/>
            </a:prstGeom>
            <a:solidFill>
              <a:srgbClr val="A8A9A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로그인 페이지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33046" y="4503655"/>
              <a:ext cx="1649925" cy="276999"/>
            </a:xfrm>
            <a:prstGeom prst="rect">
              <a:avLst/>
            </a:prstGeom>
            <a:solidFill>
              <a:srgbClr val="868277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아이디 </a:t>
              </a:r>
              <a:r>
                <a:rPr lang="ko-KR" altLang="en-US" sz="1200" dirty="0" err="1" smtClean="0"/>
                <a:t>중복체크</a:t>
              </a:r>
              <a:endParaRPr lang="ko-KR" altLang="en-US" sz="12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159877" y="1163778"/>
            <a:ext cx="2736000" cy="2700000"/>
            <a:chOff x="3115042" y="3166970"/>
            <a:chExt cx="2736000" cy="2700000"/>
          </a:xfrm>
        </p:grpSpPr>
        <p:pic>
          <p:nvPicPr>
            <p:cNvPr id="10" name="그림 9"/>
            <p:cNvPicPr>
              <a:picLocks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042" y="3166970"/>
              <a:ext cx="2736000" cy="270000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737592" y="5395402"/>
              <a:ext cx="1490899" cy="276999"/>
            </a:xfrm>
            <a:prstGeom prst="rect">
              <a:avLst/>
            </a:prstGeom>
            <a:solidFill>
              <a:srgbClr val="B5B6B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게시판 </a:t>
              </a:r>
              <a:r>
                <a:rPr lang="ko-KR" altLang="en-US" sz="1200" dirty="0" err="1" smtClean="0"/>
                <a:t>등록페이지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1159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 명세서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_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회원정보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2377305"/>
            <a:ext cx="10800000" cy="2749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22965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 명세서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_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게시판 정보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143825"/>
            <a:ext cx="10800000" cy="54072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93472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 명세서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_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게시판 정보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00" y="1391549"/>
            <a:ext cx="10800000" cy="49765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58341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 명세서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_</a:t>
              </a:r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댓글</a:t>
              </a:r>
              <a:r>
                <a:rPr lang="ko-KR" altLang="en-US" sz="36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정보</a:t>
              </a:r>
              <a:endPara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2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3, DB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00" y="3202152"/>
            <a:ext cx="10800000" cy="1099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39222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470900" y="1809000"/>
            <a:ext cx="3240000" cy="3240000"/>
            <a:chOff x="8470900" y="1809000"/>
            <a:chExt cx="3240000" cy="324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47D6CE-BA2E-46E2-89D6-89FA79A1D851}"/>
                </a:ext>
              </a:extLst>
            </p:cNvPr>
            <p:cNvSpPr/>
            <p:nvPr/>
          </p:nvSpPr>
          <p:spPr>
            <a:xfrm>
              <a:off x="8470900" y="1809000"/>
              <a:ext cx="3240000" cy="32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3F0F0C-C5E3-4682-8D78-FD46948BF7A4}"/>
                </a:ext>
              </a:extLst>
            </p:cNvPr>
            <p:cNvSpPr txBox="1"/>
            <p:nvPr/>
          </p:nvSpPr>
          <p:spPr>
            <a:xfrm>
              <a:off x="8763000" y="2962871"/>
              <a:ext cx="10903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24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4,</a:t>
              </a:r>
              <a:endPara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920063-C82B-43AF-890C-5C33C354C0F9}"/>
                </a:ext>
              </a:extLst>
            </p:cNvPr>
            <p:cNvSpPr txBox="1"/>
            <p:nvPr/>
          </p:nvSpPr>
          <p:spPr>
            <a:xfrm>
              <a:off x="8763000" y="3424536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코드 작성</a:t>
              </a:r>
              <a:endPara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16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4665337" y="1839408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756100" y="1839407"/>
            <a:ext cx="2930085" cy="2930085"/>
            <a:chOff x="4756100" y="1839407"/>
            <a:chExt cx="2930085" cy="2930085"/>
          </a:xfrm>
        </p:grpSpPr>
        <p:sp>
          <p:nvSpPr>
            <p:cNvPr id="22" name="타원 21">
              <a:hlinkClick r:id="rId2"/>
              <a:extLst>
                <a:ext uri="{FF2B5EF4-FFF2-40B4-BE49-F238E27FC236}">
                  <a16:creationId xmlns:a16="http://schemas.microsoft.com/office/drawing/2014/main" id="{15BCF02B-5B0B-4605-AF8A-CBD12CFD7BA7}"/>
                </a:ext>
              </a:extLst>
            </p:cNvPr>
            <p:cNvSpPr/>
            <p:nvPr/>
          </p:nvSpPr>
          <p:spPr>
            <a:xfrm>
              <a:off x="4756100" y="1839407"/>
              <a:ext cx="2930085" cy="29300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27000" dist="12700" dir="2700000" algn="tl" rotWithShape="0">
                <a:schemeClr val="accent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래픽 5" descr="랩톱">
              <a:extLst>
                <a:ext uri="{FF2B5EF4-FFF2-40B4-BE49-F238E27FC236}">
                  <a16:creationId xmlns:a16="http://schemas.microsoft.com/office/drawing/2014/main" id="{B0D9DDE1-9D49-4E8B-93FB-B73C083CA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88259" y="2511049"/>
              <a:ext cx="1665767" cy="166576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4987471" y="5651975"/>
            <a:ext cx="2467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rgbClr val="584C46"/>
                </a:solidFill>
                <a:latin typeface="+mj-ea"/>
                <a:ea typeface="+mj-ea"/>
              </a:rPr>
              <a:t>지혜의 숲 홈페이지</a:t>
            </a:r>
            <a:endParaRPr lang="ko-KR" altLang="en-US" sz="2400" spc="-300" dirty="0">
              <a:solidFill>
                <a:srgbClr val="584C46"/>
              </a:solidFill>
              <a:latin typeface="+mj-ea"/>
              <a:ea typeface="+mj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3521142" y="5423451"/>
            <a:ext cx="54000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6663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페이지 살펴보기</a:t>
              </a:r>
              <a:endParaRPr lang="en-US" altLang="ko-KR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673174" y="2921168"/>
            <a:ext cx="2845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/>
              <a:t>주요기능 설명</a:t>
            </a:r>
            <a:endParaRPr lang="en-US" altLang="ko-KR" sz="3200" spc="-150" dirty="0"/>
          </a:p>
          <a:p>
            <a:pPr algn="ctr"/>
            <a:r>
              <a:rPr lang="en-US" altLang="ko-KR" sz="2800" spc="-150" dirty="0" smtClean="0"/>
              <a:t>&lt;</a:t>
            </a:r>
            <a:r>
              <a:rPr lang="ko-KR" altLang="en-US" sz="2800" spc="-150" dirty="0" smtClean="0"/>
              <a:t> </a:t>
            </a:r>
            <a:r>
              <a:rPr lang="ko-KR" altLang="en-US" sz="2800" spc="-150" dirty="0" err="1"/>
              <a:t>웹페이지</a:t>
            </a:r>
            <a:r>
              <a:rPr lang="ko-KR" altLang="en-US" sz="2800" spc="-150" dirty="0"/>
              <a:t> 구조 </a:t>
            </a:r>
            <a:r>
              <a:rPr lang="en-US" altLang="ko-KR" sz="2800" spc="-150" dirty="0" smtClean="0"/>
              <a:t>&gt;</a:t>
            </a:r>
            <a:endParaRPr lang="ko-KR" altLang="en-US" sz="2800" spc="-150" dirty="0"/>
          </a:p>
        </p:txBody>
      </p:sp>
    </p:spTree>
    <p:extLst>
      <p:ext uri="{BB962C8B-B14F-4D97-AF65-F5344CB8AC3E}">
        <p14:creationId xmlns:p14="http://schemas.microsoft.com/office/powerpoint/2010/main" val="38143848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2" name="그림 251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1A346A61-4355-4EC8-AEED-F3E778E84EB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6049" y="1197289"/>
            <a:ext cx="10359901" cy="5481448"/>
          </a:xfrm>
          <a:prstGeom prst="rect">
            <a:avLst/>
          </a:prstGeom>
          <a:ln>
            <a:noFill/>
          </a:ln>
        </p:spPr>
      </p:pic>
      <p:grpSp>
        <p:nvGrpSpPr>
          <p:cNvPr id="263" name="그룹 262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264" name="직사각형 263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웹페이지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구조</a:t>
              </a:r>
              <a:r>
                <a:rPr lang="en-US" altLang="ko-KR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916048" y="1197288"/>
            <a:ext cx="10359902" cy="5481450"/>
            <a:chOff x="1200150" y="224838"/>
            <a:chExt cx="10312581" cy="63188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7CC4AF0-88A0-4A1D-9C12-849A67D627C9}"/>
                </a:ext>
              </a:extLst>
            </p:cNvPr>
            <p:cNvSpPr/>
            <p:nvPr/>
          </p:nvSpPr>
          <p:spPr>
            <a:xfrm>
              <a:off x="1200150" y="228600"/>
              <a:ext cx="983882" cy="63150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70C0"/>
                  </a:solidFill>
                </a:rPr>
                <a:t> </a:t>
              </a:r>
              <a:endParaRPr lang="en-US" altLang="ko-KR" sz="1600" dirty="0">
                <a:solidFill>
                  <a:srgbClr val="0070C0"/>
                </a:solidFill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(2</a:t>
              </a:r>
              <a:r>
                <a:rPr lang="en-US" altLang="ko-KR" sz="1400" dirty="0" smtClean="0">
                  <a:solidFill>
                    <a:srgbClr val="0070C0"/>
                  </a:solidFill>
                </a:rPr>
                <a:t>)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MENU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Width 180px;</a:t>
              </a:r>
            </a:p>
            <a:p>
              <a:r>
                <a:rPr lang="en-US" altLang="ko-KR" sz="1400" dirty="0" smtClean="0">
                  <a:solidFill>
                    <a:srgbClr val="0070C0"/>
                  </a:solidFill>
                </a:rPr>
                <a:t>Height:</a:t>
              </a:r>
            </a:p>
            <a:p>
              <a:r>
                <a:rPr lang="en-US" altLang="ko-KR" sz="1400" dirty="0" smtClean="0">
                  <a:solidFill>
                    <a:srgbClr val="0070C0"/>
                  </a:solidFill>
                </a:rPr>
                <a:t>100</a:t>
              </a:r>
              <a:r>
                <a:rPr lang="en-US" altLang="ko-KR" sz="1400" dirty="0">
                  <a:solidFill>
                    <a:srgbClr val="0070C0"/>
                  </a:solidFill>
                </a:rPr>
                <a:t>%;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Position</a:t>
              </a:r>
              <a:r>
                <a:rPr lang="en-US" altLang="ko-KR" sz="1400" dirty="0" smtClean="0">
                  <a:solidFill>
                    <a:srgbClr val="0070C0"/>
                  </a:solidFill>
                </a:rPr>
                <a:t>:</a:t>
              </a:r>
            </a:p>
            <a:p>
              <a:r>
                <a:rPr lang="en-US" altLang="ko-KR" sz="1400" dirty="0" smtClean="0">
                  <a:solidFill>
                    <a:srgbClr val="0070C0"/>
                  </a:solidFill>
                </a:rPr>
                <a:t>fixed</a:t>
              </a:r>
              <a:endParaRPr lang="en-US" altLang="ko-KR" sz="1400" dirty="0">
                <a:solidFill>
                  <a:srgbClr val="0070C0"/>
                </a:solidFill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Top: 0px;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Left: 0px;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E640789-B0FF-46F4-AC3E-71E975EB6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416" y="667282"/>
              <a:ext cx="5578314" cy="587263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05EFB12-8811-48CD-958D-E0915DA51C44}"/>
                </a:ext>
              </a:extLst>
            </p:cNvPr>
            <p:cNvSpPr/>
            <p:nvPr/>
          </p:nvSpPr>
          <p:spPr>
            <a:xfrm>
              <a:off x="2171562" y="252854"/>
              <a:ext cx="9341168" cy="42245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dirty="0"/>
            </a:p>
            <a:p>
              <a:r>
                <a:rPr lang="en-US" altLang="ko-KR" sz="1200" dirty="0"/>
                <a:t>(3)</a:t>
              </a:r>
              <a:r>
                <a:rPr lang="en-US" altLang="ko-KR" sz="1200" dirty="0" err="1"/>
                <a:t>TopMenu</a:t>
              </a:r>
              <a:r>
                <a:rPr lang="en-US" altLang="ko-KR" sz="1200" dirty="0"/>
                <a:t> width:100%; </a:t>
              </a:r>
              <a:r>
                <a:rPr lang="en-US" altLang="ko-KR" sz="1200" dirty="0" err="1"/>
                <a:t>height:auto</a:t>
              </a:r>
              <a:r>
                <a:rPr lang="en-US" altLang="ko-KR" sz="1200" dirty="0"/>
                <a:t>; flex: row</a:t>
              </a:r>
              <a:endParaRPr lang="ko-KR" altLang="en-US" sz="12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A9F0C7B-4289-4408-BC21-8821435122A9}"/>
                </a:ext>
              </a:extLst>
            </p:cNvPr>
            <p:cNvSpPr/>
            <p:nvPr/>
          </p:nvSpPr>
          <p:spPr>
            <a:xfrm>
              <a:off x="2184033" y="242074"/>
              <a:ext cx="3809999" cy="2541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(4)</a:t>
              </a:r>
              <a:r>
                <a:rPr lang="en-US" altLang="ko-KR" sz="1100" dirty="0" err="1"/>
                <a:t>Top_menu_left</a:t>
              </a:r>
              <a:r>
                <a:rPr lang="en-US" altLang="ko-KR" sz="1100" dirty="0"/>
                <a:t> </a:t>
              </a:r>
              <a:r>
                <a:rPr lang="en-US" altLang="ko-KR" sz="1100" dirty="0">
                  <a:solidFill>
                    <a:srgbClr val="FF0000"/>
                  </a:solidFill>
                </a:rPr>
                <a:t>height: 0px; </a:t>
              </a:r>
              <a:r>
                <a:rPr lang="en-US" altLang="ko-KR" sz="1100" dirty="0"/>
                <a:t>width: 40%;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68E84A8-58BD-4142-975E-CDE4527A4BD7}"/>
                </a:ext>
              </a:extLst>
            </p:cNvPr>
            <p:cNvSpPr/>
            <p:nvPr/>
          </p:nvSpPr>
          <p:spPr>
            <a:xfrm>
              <a:off x="5924189" y="252854"/>
              <a:ext cx="5588542" cy="41442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(5)</a:t>
              </a:r>
              <a:r>
                <a:rPr lang="en-US" altLang="ko-KR" dirty="0" err="1"/>
                <a:t>Top_menu_right</a:t>
              </a:r>
              <a:r>
                <a:rPr lang="en-US" altLang="ko-KR" dirty="0"/>
                <a:t> height 40px width 60%;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C00A93-EB8D-4423-B6BB-36AB4FD47E06}"/>
                </a:ext>
              </a:extLst>
            </p:cNvPr>
            <p:cNvSpPr txBox="1"/>
            <p:nvPr/>
          </p:nvSpPr>
          <p:spPr>
            <a:xfrm>
              <a:off x="3127709" y="2469117"/>
              <a:ext cx="205086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accent6"/>
                </a:solidFill>
              </a:endParaRPr>
            </a:p>
            <a:p>
              <a:r>
                <a:rPr lang="en-US" altLang="ko-KR" dirty="0">
                  <a:solidFill>
                    <a:schemeClr val="accent6"/>
                  </a:solidFill>
                </a:rPr>
                <a:t>(7)Main_1</a:t>
              </a:r>
            </a:p>
            <a:p>
              <a:r>
                <a:rPr lang="en-US" altLang="ko-KR" dirty="0">
                  <a:solidFill>
                    <a:schemeClr val="accent6"/>
                  </a:solidFill>
                </a:rPr>
                <a:t>Main&gt; Main_1</a:t>
              </a:r>
            </a:p>
            <a:p>
              <a:r>
                <a:rPr lang="en-US" altLang="ko-KR" dirty="0" err="1">
                  <a:solidFill>
                    <a:schemeClr val="accent6"/>
                  </a:solidFill>
                </a:rPr>
                <a:t>Margin_top</a:t>
              </a:r>
              <a:r>
                <a:rPr lang="en-US" altLang="ko-KR" dirty="0">
                  <a:solidFill>
                    <a:schemeClr val="accent6"/>
                  </a:solidFill>
                </a:rPr>
                <a:t>:-40px;</a:t>
              </a:r>
            </a:p>
            <a:p>
              <a:r>
                <a:rPr lang="en-US" altLang="ko-KR" dirty="0">
                  <a:solidFill>
                    <a:schemeClr val="accent6"/>
                  </a:solidFill>
                </a:rPr>
                <a:t>Height 100%;</a:t>
              </a:r>
            </a:p>
            <a:p>
              <a:r>
                <a:rPr lang="en-US" altLang="ko-KR" dirty="0">
                  <a:solidFill>
                    <a:schemeClr val="accent6"/>
                  </a:solidFill>
                </a:rPr>
                <a:t>Width:40%;</a:t>
              </a:r>
            </a:p>
            <a:p>
              <a:endParaRPr lang="ko-KR" alt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B96E2B-D4FB-40FB-A2E3-E7CACF00C751}"/>
                </a:ext>
              </a:extLst>
            </p:cNvPr>
            <p:cNvSpPr txBox="1"/>
            <p:nvPr/>
          </p:nvSpPr>
          <p:spPr>
            <a:xfrm>
              <a:off x="7623018" y="2652664"/>
              <a:ext cx="235390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7030A0"/>
                  </a:solidFill>
                </a:rPr>
                <a:t>(8)Main_2</a:t>
              </a:r>
            </a:p>
            <a:p>
              <a:r>
                <a:rPr lang="en-US" altLang="ko-KR" dirty="0">
                  <a:solidFill>
                    <a:srgbClr val="7030A0"/>
                  </a:solidFill>
                </a:rPr>
                <a:t>Main&gt;Main_2</a:t>
              </a:r>
            </a:p>
            <a:p>
              <a:r>
                <a:rPr lang="en-US" altLang="ko-KR" dirty="0">
                  <a:solidFill>
                    <a:srgbClr val="7030A0"/>
                  </a:solidFill>
                </a:rPr>
                <a:t>Margin-top:-40px;</a:t>
              </a:r>
            </a:p>
            <a:p>
              <a:r>
                <a:rPr lang="en-US" altLang="ko-KR" dirty="0">
                  <a:solidFill>
                    <a:srgbClr val="7030A0"/>
                  </a:solidFill>
                </a:rPr>
                <a:t>Padding-top:40px;</a:t>
              </a:r>
            </a:p>
            <a:p>
              <a:r>
                <a:rPr lang="en-US" altLang="ko-KR" dirty="0">
                  <a:solidFill>
                    <a:srgbClr val="7030A0"/>
                  </a:solidFill>
                </a:rPr>
                <a:t>Width: 60%;</a:t>
              </a:r>
            </a:p>
            <a:p>
              <a:r>
                <a:rPr lang="en-US" altLang="ko-KR" dirty="0">
                  <a:solidFill>
                    <a:srgbClr val="7030A0"/>
                  </a:solidFill>
                </a:rPr>
                <a:t>Height: 100%;</a:t>
              </a:r>
            </a:p>
            <a:p>
              <a:endParaRPr lang="ko-KR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25C29-C7A0-4FF0-9077-AA9F41779F83}"/>
                </a:ext>
              </a:extLst>
            </p:cNvPr>
            <p:cNvSpPr txBox="1"/>
            <p:nvPr/>
          </p:nvSpPr>
          <p:spPr>
            <a:xfrm>
              <a:off x="1200150" y="515489"/>
              <a:ext cx="1320054" cy="1099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(1)</a:t>
              </a:r>
            </a:p>
            <a:p>
              <a:r>
                <a:rPr lang="en-US" altLang="ko-KR" sz="1400" dirty="0"/>
                <a:t>Body </a:t>
              </a:r>
            </a:p>
            <a:p>
              <a:r>
                <a:rPr lang="en-US" altLang="ko-KR" sz="1400" dirty="0"/>
                <a:t>padding-left:</a:t>
              </a:r>
            </a:p>
            <a:p>
              <a:r>
                <a:rPr lang="en-US" altLang="ko-KR" sz="1400" dirty="0"/>
                <a:t>180px;</a:t>
              </a:r>
              <a:endParaRPr lang="ko-KR" alt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2F0510-ED8D-4AF7-B713-7650EC251212}"/>
                </a:ext>
              </a:extLst>
            </p:cNvPr>
            <p:cNvSpPr txBox="1"/>
            <p:nvPr/>
          </p:nvSpPr>
          <p:spPr>
            <a:xfrm>
              <a:off x="3095898" y="1156562"/>
              <a:ext cx="205086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chemeClr val="accent6"/>
                </a:solidFill>
              </a:endParaRPr>
            </a:p>
            <a:p>
              <a:r>
                <a:rPr lang="en-US" altLang="ko-KR" dirty="0">
                  <a:solidFill>
                    <a:schemeClr val="accent3"/>
                  </a:solidFill>
                </a:rPr>
                <a:t>(6)Main</a:t>
              </a:r>
            </a:p>
            <a:p>
              <a:r>
                <a:rPr lang="en-US" altLang="ko-KR" sz="1600" dirty="0">
                  <a:solidFill>
                    <a:schemeClr val="accent3"/>
                  </a:solidFill>
                </a:rPr>
                <a:t>position: relative;</a:t>
              </a:r>
            </a:p>
            <a:p>
              <a:r>
                <a:rPr lang="en-US" altLang="ko-KR" sz="1600" dirty="0">
                  <a:solidFill>
                    <a:schemeClr val="accent3"/>
                  </a:solidFill>
                </a:rPr>
                <a:t>display: flex;</a:t>
              </a:r>
            </a:p>
            <a:p>
              <a:r>
                <a:rPr lang="en-US" altLang="ko-KR" sz="1600" dirty="0">
                  <a:solidFill>
                    <a:schemeClr val="accent3"/>
                  </a:solidFill>
                </a:rPr>
                <a:t>flex-direction: row;</a:t>
              </a:r>
              <a:endParaRPr lang="ko-KR" altLang="en-US" sz="1600" dirty="0">
                <a:solidFill>
                  <a:schemeClr val="accent3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697ECCD-A71B-4D9C-B9A0-54AFCD7DA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031" y="224838"/>
              <a:ext cx="3740157" cy="6315074"/>
            </a:xfrm>
            <a:prstGeom prst="rect">
              <a:avLst/>
            </a:prstGeom>
          </p:spPr>
        </p:pic>
      </p:grpSp>
      <p:pic>
        <p:nvPicPr>
          <p:cNvPr id="21" name="그림 20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1A346A61-4355-4EC8-AEED-F3E778E84EB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46033" b="93144"/>
          <a:stretch/>
        </p:blipFill>
        <p:spPr>
          <a:xfrm>
            <a:off x="5661763" y="1198237"/>
            <a:ext cx="5637632" cy="375816"/>
          </a:xfrm>
          <a:prstGeom prst="rect">
            <a:avLst/>
          </a:prstGeom>
          <a:ln>
            <a:noFill/>
          </a:ln>
        </p:spPr>
      </p:pic>
      <p:pic>
        <p:nvPicPr>
          <p:cNvPr id="19" name="그림 18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1A346A61-4355-4EC8-AEED-F3E778E84EB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9428" r="54056"/>
          <a:stretch/>
        </p:blipFill>
        <p:spPr>
          <a:xfrm>
            <a:off x="1889178" y="1207595"/>
            <a:ext cx="3782860" cy="5481448"/>
          </a:xfrm>
          <a:prstGeom prst="rect">
            <a:avLst/>
          </a:prstGeom>
          <a:ln>
            <a:noFill/>
          </a:ln>
        </p:spPr>
      </p:pic>
      <p:pic>
        <p:nvPicPr>
          <p:cNvPr id="18" name="그림 17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1A346A61-4355-4EC8-AEED-F3E778E84EB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r="90573"/>
          <a:stretch/>
        </p:blipFill>
        <p:spPr>
          <a:xfrm>
            <a:off x="915288" y="1199714"/>
            <a:ext cx="976629" cy="5481448"/>
          </a:xfrm>
          <a:prstGeom prst="rect">
            <a:avLst/>
          </a:prstGeom>
          <a:ln>
            <a:noFill/>
          </a:ln>
        </p:spPr>
      </p:pic>
      <p:pic>
        <p:nvPicPr>
          <p:cNvPr id="22" name="그림 21" descr="텍스트, 선반이(가) 표시된 사진&#10;&#10;자동 생성된 설명">
            <a:extLst>
              <a:ext uri="{FF2B5EF4-FFF2-40B4-BE49-F238E27FC236}">
                <a16:creationId xmlns:a16="http://schemas.microsoft.com/office/drawing/2014/main" id="{1A346A61-4355-4EC8-AEED-F3E778E84EB1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46059" t="6708"/>
          <a:stretch/>
        </p:blipFill>
        <p:spPr>
          <a:xfrm>
            <a:off x="5672036" y="1568571"/>
            <a:ext cx="5623343" cy="5120472"/>
          </a:xfrm>
          <a:prstGeom prst="rect">
            <a:avLst/>
          </a:prstGeom>
          <a:ln>
            <a:noFill/>
          </a:ln>
        </p:spPr>
      </p:pic>
      <p:grpSp>
        <p:nvGrpSpPr>
          <p:cNvPr id="31" name="그룹 30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웹페이지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구조</a:t>
              </a:r>
              <a:r>
                <a:rPr lang="en-US" altLang="ko-KR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(1)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8440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266750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2376939"/>
            <a:ext cx="11142263" cy="4774049"/>
            <a:chOff x="1537048" y="1513659"/>
            <a:chExt cx="10533031" cy="477404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538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004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 smtClean="0">
                  <a:latin typeface="+mj-ea"/>
                  <a:ea typeface="+mj-ea"/>
                </a:rPr>
                <a:t>사용기술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5" cy="4228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spc="-150" dirty="0" smtClean="0"/>
                <a:t>JavaScript &amp; CSS</a:t>
              </a:r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 smtClean="0"/>
                <a:t>Web Browser </a:t>
              </a:r>
              <a:r>
                <a:rPr lang="ko-KR" altLang="en-US" sz="1600" spc="-150" dirty="0" smtClean="0"/>
                <a:t>동작 구현</a:t>
              </a:r>
              <a:endParaRPr lang="en-US" altLang="ko-KR" sz="1600" spc="-150" dirty="0" smtClean="0"/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 smtClean="0"/>
                <a:t>세부 디자인 구현</a:t>
              </a:r>
              <a:endParaRPr lang="en-US" altLang="ko-KR" sz="1600" spc="-150" dirty="0" smtClean="0"/>
            </a:p>
            <a:p>
              <a:pPr marL="742950" lvl="1" indent="-28575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spc="-150" dirty="0" err="1" smtClean="0"/>
                <a:t>JavaServlet</a:t>
              </a:r>
              <a:r>
                <a:rPr lang="en-US" altLang="ko-KR" sz="1600" spc="-150" dirty="0" smtClean="0"/>
                <a:t> &amp; JavaScript</a:t>
              </a:r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 smtClean="0"/>
                <a:t>Web Site </a:t>
              </a:r>
              <a:r>
                <a:rPr lang="ko-KR" altLang="en-US" sz="1600" spc="-150" dirty="0" smtClean="0"/>
                <a:t>내부 처리 기능  구현</a:t>
              </a:r>
              <a:endParaRPr lang="en-US" altLang="ko-KR" sz="1600" spc="-150" dirty="0" smtClean="0"/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spc="-150" dirty="0" smtClean="0"/>
                <a:t>Ajax</a:t>
              </a:r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spc="-150" dirty="0" smtClean="0"/>
                <a:t>비동기 통신으로 파일 업로드 기능 구현</a:t>
              </a:r>
              <a:endParaRPr lang="en-US" altLang="ko-KR" sz="1600" spc="-150" dirty="0" smtClean="0"/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600" spc="-150" dirty="0" smtClean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spc="-150" dirty="0" smtClean="0"/>
                <a:t>Oracle Database</a:t>
              </a:r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 smtClean="0"/>
                <a:t>Database Table </a:t>
              </a:r>
              <a:r>
                <a:rPr lang="ko-KR" altLang="en-US" sz="1600" spc="-150" dirty="0" smtClean="0"/>
                <a:t>개발</a:t>
              </a:r>
              <a:endParaRPr lang="en-US" altLang="ko-KR" sz="1600" spc="-150" dirty="0" smtClean="0"/>
            </a:p>
            <a:p>
              <a:pPr marL="800100" lvl="1" indent="-342900" algn="just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spc="-150" dirty="0" smtClean="0"/>
                <a:t>Web Site</a:t>
              </a:r>
              <a:r>
                <a:rPr lang="ko-KR" altLang="en-US" sz="1600" spc="-150" dirty="0" smtClean="0"/>
                <a:t>에서 발생하는 개인</a:t>
              </a:r>
              <a:r>
                <a:rPr lang="en-US" altLang="ko-KR" sz="1600" spc="-150" dirty="0" smtClean="0"/>
                <a:t>, </a:t>
              </a:r>
              <a:r>
                <a:rPr lang="ko-KR" altLang="en-US" sz="1600" spc="-150" dirty="0" smtClean="0"/>
                <a:t>게시물 정보 업데이트 및 저장</a:t>
              </a:r>
              <a:endParaRPr lang="en-US" altLang="ko-KR" sz="1600" spc="-150" dirty="0" smtClean="0"/>
            </a:p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endParaRPr lang="en-US" altLang="ko-KR" sz="1600" spc="-150" dirty="0" smtClean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2119628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기획의도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2, </a:t>
            </a:r>
            <a:r>
              <a:rPr lang="ko-KR" altLang="en-US" sz="1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기획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개요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0,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프로젝트 개요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2" y="1251522"/>
            <a:ext cx="11142262" cy="905811"/>
            <a:chOff x="1537048" y="1513659"/>
            <a:chExt cx="10533030" cy="9058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538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003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3217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+mj-ea"/>
                  <a:ea typeface="+mj-ea"/>
                </a:rPr>
                <a:t>백엔드 프로그래밍 언어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4" cy="360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Font typeface="+mj-lt"/>
                <a:buAutoNum type="alphaLcPeriod"/>
              </a:pPr>
              <a:r>
                <a:rPr lang="en-US" altLang="ko-KR" sz="1600" spc="-150" dirty="0" smtClean="0"/>
                <a:t>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0779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EC1C9EA-534A-4558-A72E-D29151923BE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6049" y="1197289"/>
            <a:ext cx="10360800" cy="5482800"/>
          </a:xfrm>
          <a:prstGeom prst="rect">
            <a:avLst/>
          </a:prstGeom>
          <a:ln>
            <a:noFill/>
          </a:ln>
        </p:spPr>
      </p:pic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웹페이지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구조</a:t>
              </a:r>
              <a:r>
                <a:rPr lang="en-US" altLang="ko-KR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4656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991809-1453-46EB-803B-5E7C48A498F3}"/>
              </a:ext>
            </a:extLst>
          </p:cNvPr>
          <p:cNvSpPr/>
          <p:nvPr/>
        </p:nvSpPr>
        <p:spPr>
          <a:xfrm>
            <a:off x="2313199" y="1193444"/>
            <a:ext cx="8963650" cy="5047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en-US" altLang="ko-KR" sz="1200" dirty="0"/>
              <a:t>(3)</a:t>
            </a:r>
            <a:r>
              <a:rPr lang="en-US" altLang="ko-KR" sz="1200" dirty="0" err="1"/>
              <a:t>TopMenu</a:t>
            </a:r>
            <a:r>
              <a:rPr lang="en-US" altLang="ko-KR" sz="1200" dirty="0"/>
              <a:t> width:100% </a:t>
            </a:r>
            <a:r>
              <a:rPr lang="en-US" altLang="ko-KR" sz="1200" dirty="0" err="1"/>
              <a:t>height:auto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flex:row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CD90EB-02F5-48CD-965E-D2A063331D70}"/>
              </a:ext>
            </a:extLst>
          </p:cNvPr>
          <p:cNvSpPr/>
          <p:nvPr/>
        </p:nvSpPr>
        <p:spPr>
          <a:xfrm>
            <a:off x="916049" y="1196708"/>
            <a:ext cx="982091" cy="54833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accent1"/>
                </a:solidFill>
              </a:rPr>
              <a:t> </a:t>
            </a:r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en-US" altLang="ko-KR" sz="1600" dirty="0">
                <a:solidFill>
                  <a:srgbClr val="0070C0"/>
                </a:solidFill>
              </a:rPr>
              <a:t>(2</a:t>
            </a:r>
            <a:r>
              <a:rPr lang="en-US" altLang="ko-KR" sz="1600" dirty="0" smtClean="0">
                <a:solidFill>
                  <a:srgbClr val="0070C0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MENU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Width 180px;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Height:100%;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Position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Top: 0px;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Left: 0px;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64AC4F-79E9-4791-B9AA-0DDE5A068056}"/>
              </a:ext>
            </a:extLst>
          </p:cNvPr>
          <p:cNvSpPr/>
          <p:nvPr/>
        </p:nvSpPr>
        <p:spPr>
          <a:xfrm>
            <a:off x="1899827" y="1193444"/>
            <a:ext cx="4241188" cy="252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(4)</a:t>
            </a:r>
            <a:r>
              <a:rPr lang="en-US" altLang="ko-KR" sz="1100" dirty="0" err="1"/>
              <a:t>Top_menu_left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height 0px </a:t>
            </a:r>
            <a:r>
              <a:rPr lang="en-US" altLang="ko-KR" sz="1100" dirty="0"/>
              <a:t>width 40%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F451CC-60B2-4B81-A19E-A10A6D6D76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41" y="1188437"/>
            <a:ext cx="9372368" cy="54833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C07BE5-A12F-4780-B390-BB15C456E341}"/>
              </a:ext>
            </a:extLst>
          </p:cNvPr>
          <p:cNvSpPr/>
          <p:nvPr/>
        </p:nvSpPr>
        <p:spPr>
          <a:xfrm>
            <a:off x="6141016" y="1193444"/>
            <a:ext cx="5135834" cy="5047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(5)</a:t>
            </a:r>
            <a:r>
              <a:rPr lang="en-US" altLang="ko-KR" dirty="0" err="1"/>
              <a:t>Top_menu_right</a:t>
            </a:r>
            <a:r>
              <a:rPr lang="en-US" altLang="ko-KR" dirty="0"/>
              <a:t> height 40px width 60%;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5F5238F-30F4-48A7-A404-0EB1B9EB28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27" y="1706454"/>
            <a:ext cx="9293905" cy="49736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4EC0E1-F5B6-4A12-BF4B-942FE81C9064}"/>
              </a:ext>
            </a:extLst>
          </p:cNvPr>
          <p:cNvSpPr txBox="1"/>
          <p:nvPr/>
        </p:nvSpPr>
        <p:spPr>
          <a:xfrm>
            <a:off x="2852621" y="3142149"/>
            <a:ext cx="20604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(6</a:t>
            </a:r>
            <a:r>
              <a:rPr lang="en-US" altLang="ko-KR" dirty="0" smtClean="0">
                <a:solidFill>
                  <a:schemeClr val="accent6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accent6"/>
                </a:solidFill>
              </a:rPr>
              <a:t>Main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en-US" altLang="ko-KR" dirty="0">
                <a:solidFill>
                  <a:schemeClr val="accent6"/>
                </a:solidFill>
              </a:rPr>
              <a:t>Margin-top:-40px;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Padding-top:40px;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Height 100%;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Width:100%;</a:t>
            </a:r>
          </a:p>
          <a:p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C5FF6-740F-4E8C-AE59-FFB114A77831}"/>
              </a:ext>
            </a:extLst>
          </p:cNvPr>
          <p:cNvSpPr txBox="1"/>
          <p:nvPr/>
        </p:nvSpPr>
        <p:spPr>
          <a:xfrm>
            <a:off x="916049" y="1445813"/>
            <a:ext cx="1540696" cy="93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(1)</a:t>
            </a:r>
          </a:p>
          <a:p>
            <a:r>
              <a:rPr lang="en-US" altLang="ko-KR" sz="1600" dirty="0"/>
              <a:t>Body </a:t>
            </a:r>
          </a:p>
          <a:p>
            <a:r>
              <a:rPr lang="en-US" altLang="ko-KR" sz="1600" dirty="0"/>
              <a:t>padding-left:</a:t>
            </a:r>
          </a:p>
          <a:p>
            <a:r>
              <a:rPr lang="en-US" altLang="ko-KR" sz="1600" dirty="0"/>
              <a:t>180px;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ED3D3B-B08E-4330-8A0D-38E6C9C118B4}"/>
              </a:ext>
            </a:extLst>
          </p:cNvPr>
          <p:cNvSpPr txBox="1"/>
          <p:nvPr/>
        </p:nvSpPr>
        <p:spPr>
          <a:xfrm>
            <a:off x="7040702" y="4315539"/>
            <a:ext cx="3945654" cy="200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-</a:t>
            </a:r>
            <a:r>
              <a:rPr lang="en-US" altLang="ko-KR" sz="1600" dirty="0" err="1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Main_container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는 </a:t>
            </a:r>
          </a:p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크기가 지정되어 있어 </a:t>
            </a:r>
          </a:p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내용 초과하면 스크롤이 </a:t>
            </a:r>
            <a:r>
              <a:rPr lang="ko-KR" altLang="en-US" sz="1600" dirty="0" err="1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안생김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 </a:t>
            </a:r>
          </a:p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잘리는 현상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</a:p>
          <a:p>
            <a:endParaRPr lang="en-US" altLang="ko-KR" sz="1600" dirty="0">
              <a:solidFill>
                <a:schemeClr val="accent2">
                  <a:lumMod val="50000"/>
                </a:schemeClr>
              </a:solidFill>
              <a:latin typeface="다음_Regular" panose="02000603060000000000" pitchFamily="2" charset="-127"/>
              <a:ea typeface="다음_Regular" panose="02000603060000000000" pitchFamily="2" charset="-127"/>
            </a:endParaRPr>
          </a:p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스크롤이 필요한 페이지는 </a:t>
            </a:r>
          </a:p>
          <a:p>
            <a:r>
              <a:rPr lang="en-US" altLang="ko-KR" sz="1600" dirty="0" err="1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Main_containe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안에  자식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div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생성 후 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width:100%, </a:t>
            </a:r>
            <a:r>
              <a:rPr lang="en-US" altLang="ko-KR" sz="1600" dirty="0" err="1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hegith:auto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;</a:t>
            </a:r>
          </a:p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로 스크롤 가능하게 만듦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다음_Regular" panose="02000603060000000000" pitchFamily="2" charset="-127"/>
                <a:ea typeface="다음_Regular" panose="02000603060000000000" pitchFamily="2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EDFA6B-003F-408D-A069-3C1548EFE292}"/>
              </a:ext>
            </a:extLst>
          </p:cNvPr>
          <p:cNvSpPr txBox="1"/>
          <p:nvPr/>
        </p:nvSpPr>
        <p:spPr>
          <a:xfrm>
            <a:off x="7040702" y="2933370"/>
            <a:ext cx="2765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(7</a:t>
            </a:r>
            <a:r>
              <a:rPr lang="en-US" altLang="ko-KR" dirty="0" smtClean="0">
                <a:solidFill>
                  <a:srgbClr val="7030A0"/>
                </a:solidFill>
              </a:rPr>
              <a:t>)</a:t>
            </a:r>
          </a:p>
          <a:p>
            <a:r>
              <a:rPr lang="en-US" altLang="ko-KR" dirty="0" err="1" smtClean="0">
                <a:solidFill>
                  <a:srgbClr val="7030A0"/>
                </a:solidFill>
              </a:rPr>
              <a:t>Main_container</a:t>
            </a:r>
            <a:endParaRPr lang="en-US" altLang="ko-KR" dirty="0">
              <a:solidFill>
                <a:srgbClr val="7030A0"/>
              </a:solidFill>
            </a:endParaRPr>
          </a:p>
          <a:p>
            <a:r>
              <a:rPr lang="en-US" altLang="ko-KR" dirty="0">
                <a:solidFill>
                  <a:srgbClr val="7030A0"/>
                </a:solidFill>
              </a:rPr>
              <a:t>Hegith:100%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Width:100%</a:t>
            </a:r>
          </a:p>
          <a:p>
            <a:endParaRPr lang="ko-KR" altLang="en-US" dirty="0"/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6EC1C9EA-534A-4558-A72E-D29151923BE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r="90554"/>
          <a:stretch/>
        </p:blipFill>
        <p:spPr>
          <a:xfrm>
            <a:off x="917736" y="1197288"/>
            <a:ext cx="978715" cy="5482800"/>
          </a:xfrm>
          <a:prstGeom prst="rect">
            <a:avLst/>
          </a:prstGeom>
          <a:ln>
            <a:noFill/>
          </a:ln>
        </p:spPr>
      </p:pic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6EC1C9EA-534A-4558-A72E-D29151923BE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9363" t="-1" b="90919"/>
          <a:stretch/>
        </p:blipFill>
        <p:spPr>
          <a:xfrm>
            <a:off x="1896451" y="1197535"/>
            <a:ext cx="9390695" cy="497915"/>
          </a:xfrm>
          <a:prstGeom prst="rect">
            <a:avLst/>
          </a:prstGeom>
          <a:ln>
            <a:noFill/>
          </a:ln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6EC1C9EA-534A-4558-A72E-D29151923BE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9361" t="9086"/>
          <a:stretch/>
        </p:blipFill>
        <p:spPr>
          <a:xfrm>
            <a:off x="1895474" y="1695449"/>
            <a:ext cx="9390899" cy="4984639"/>
          </a:xfrm>
          <a:prstGeom prst="rect">
            <a:avLst/>
          </a:prstGeom>
          <a:ln>
            <a:noFill/>
          </a:ln>
        </p:spPr>
      </p:pic>
      <p:grpSp>
        <p:nvGrpSpPr>
          <p:cNvPr id="22" name="그룹 2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err="1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웹페이지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구조</a:t>
              </a:r>
              <a:r>
                <a:rPr lang="en-US" altLang="ko-KR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(2)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1299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163419" y="2921168"/>
            <a:ext cx="3865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/>
              <a:t>주요기능 설명</a:t>
            </a:r>
            <a:endParaRPr lang="en-US" altLang="ko-KR" sz="3200" spc="-150" dirty="0" smtClean="0"/>
          </a:p>
          <a:p>
            <a:pPr algn="ctr"/>
            <a:r>
              <a:rPr lang="en-US" altLang="ko-KR" sz="2800" spc="-150" dirty="0" smtClean="0"/>
              <a:t>&lt;</a:t>
            </a:r>
            <a:r>
              <a:rPr lang="ko-KR" altLang="en-US" sz="2800" spc="-150" dirty="0" smtClean="0"/>
              <a:t>슬라이드</a:t>
            </a:r>
            <a:r>
              <a:rPr lang="en-US" altLang="ko-KR" sz="2800" spc="-150" dirty="0" smtClean="0"/>
              <a:t>, </a:t>
            </a:r>
            <a:r>
              <a:rPr lang="ko-KR" altLang="en-US" sz="2800" spc="-150" dirty="0" smtClean="0"/>
              <a:t>페이지 이동</a:t>
            </a:r>
            <a:r>
              <a:rPr lang="en-US" altLang="ko-KR" sz="2800" spc="-150" dirty="0" smtClean="0"/>
              <a:t>&gt;</a:t>
            </a:r>
            <a:endParaRPr lang="ko-KR" altLang="en-US" sz="2800" spc="-150" dirty="0"/>
          </a:p>
        </p:txBody>
      </p:sp>
    </p:spTree>
    <p:extLst>
      <p:ext uri="{BB962C8B-B14F-4D97-AF65-F5344CB8AC3E}">
        <p14:creationId xmlns:p14="http://schemas.microsoft.com/office/powerpoint/2010/main" val="31848415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슬라이드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그림 7" descr="텍스트, 도서관, 방, 파일이(가) 표시된 사진&#10;&#10;자동 생성된 설명">
            <a:extLst>
              <a:ext uri="{FF2B5EF4-FFF2-40B4-BE49-F238E27FC236}">
                <a16:creationId xmlns:a16="http://schemas.microsoft.com/office/drawing/2014/main" id="{57F89420-D99F-4ADB-9906-9B33652E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7" y="1209674"/>
            <a:ext cx="3933063" cy="547135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064125" y="2052208"/>
            <a:ext cx="6896100" cy="3768830"/>
            <a:chOff x="5092700" y="1442608"/>
            <a:chExt cx="6896100" cy="37688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9CA072-D6F1-4636-86F4-6D015A18C8D5}"/>
                </a:ext>
              </a:extLst>
            </p:cNvPr>
            <p:cNvSpPr txBox="1"/>
            <p:nvPr/>
          </p:nvSpPr>
          <p:spPr>
            <a:xfrm>
              <a:off x="7755037" y="1442608"/>
              <a:ext cx="18138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</a:rPr>
                <a:t>이동하는 창</a:t>
              </a:r>
              <a:endParaRPr lang="en-US" altLang="ko-KR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width: 300%</a:t>
              </a:r>
            </a:p>
            <a:p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</a:rPr>
                <a:t>Height: 100%;</a:t>
              </a:r>
            </a:p>
            <a:p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9B73FA-9E41-4C46-8CD7-F608404C3A66}"/>
                </a:ext>
              </a:extLst>
            </p:cNvPr>
            <p:cNvSpPr txBox="1"/>
            <p:nvPr/>
          </p:nvSpPr>
          <p:spPr>
            <a:xfrm>
              <a:off x="5335125" y="1442609"/>
              <a:ext cx="18138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보여지는 화면</a:t>
              </a:r>
              <a:r>
                <a:rPr lang="en-US" altLang="ko-KR" dirty="0"/>
                <a:t>width: 100%</a:t>
              </a:r>
            </a:p>
            <a:p>
              <a:r>
                <a:rPr lang="en-US" altLang="ko-KR" dirty="0"/>
                <a:t>Height: 100%;</a:t>
              </a:r>
            </a:p>
            <a:p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1AF1FE2-176C-4384-985D-51BD46A65D3E}"/>
                </a:ext>
              </a:extLst>
            </p:cNvPr>
            <p:cNvGrpSpPr/>
            <p:nvPr/>
          </p:nvGrpSpPr>
          <p:grpSpPr>
            <a:xfrm>
              <a:off x="5092700" y="2459361"/>
              <a:ext cx="6896100" cy="2752077"/>
              <a:chOff x="4927600" y="2052961"/>
              <a:chExt cx="6896100" cy="275207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1716304-B1BD-42C0-AF93-BF43FE45A1B4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0FEAB0F-F601-4756-834E-D2663C1227A8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09E3B4B0-0C62-4944-BEA5-F755E1F73AAD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BE4E6392-F374-4698-BE22-3772D72D6C3C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BD238B94-9A85-4CF3-8432-3228FFCAC60C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69B9830-656A-4FCF-AA8C-824A990BA39B}"/>
                </a:ext>
              </a:extLst>
            </p:cNvPr>
            <p:cNvSpPr/>
            <p:nvPr/>
          </p:nvSpPr>
          <p:spPr>
            <a:xfrm>
              <a:off x="5092700" y="2459361"/>
              <a:ext cx="2298700" cy="27397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보여지는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0661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슬라이드 </a:t>
              </a:r>
              <a:r>
                <a:rPr lang="ko-KR" altLang="en-US" sz="28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그림 7" descr="텍스트, 도서관, 방, 파일이(가) 표시된 사진&#10;&#10;자동 생성된 설명">
            <a:extLst>
              <a:ext uri="{FF2B5EF4-FFF2-40B4-BE49-F238E27FC236}">
                <a16:creationId xmlns:a16="http://schemas.microsoft.com/office/drawing/2014/main" id="{57F89420-D99F-4ADB-9906-9B33652E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7" y="1209674"/>
            <a:ext cx="3933063" cy="547135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915025" y="1105754"/>
            <a:ext cx="5253635" cy="5575272"/>
            <a:chOff x="6202969" y="435031"/>
            <a:chExt cx="5253635" cy="6007015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584787E-7F1A-4B38-AE63-FF351446C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1527" y="3792918"/>
              <a:ext cx="552450" cy="552450"/>
            </a:xfrm>
            <a:prstGeom prst="rect">
              <a:avLst/>
            </a:prstGeom>
          </p:spPr>
        </p:pic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75A1963-FB09-49A7-8714-19A0DFA57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6723" y="3780504"/>
              <a:ext cx="552450" cy="5619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462B359-6782-4BC7-BF71-F79E8F11C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3977" y="5415780"/>
              <a:ext cx="638175" cy="276225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9A4A27E-33EB-4BAE-B520-251E93DBEC06}"/>
                </a:ext>
              </a:extLst>
            </p:cNvPr>
            <p:cNvGrpSpPr/>
            <p:nvPr/>
          </p:nvGrpSpPr>
          <p:grpSpPr>
            <a:xfrm>
              <a:off x="6202969" y="1165993"/>
              <a:ext cx="5253635" cy="2263007"/>
              <a:chOff x="4927600" y="2052961"/>
              <a:chExt cx="6896100" cy="275207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E23242-92A4-4290-8047-12F111D26B21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ABBAEA9-C4EE-44CB-A1D5-62D88A0703FC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6935B9CD-B823-458C-9E64-BD7BD8C2EF9A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F6E2778E-FDE8-4500-A828-1896463CF9A6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5EA166F-C710-47D2-BB0A-71E443F7F2DE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3354EE-15A5-4636-9A72-1C17E47BB5CF}"/>
                </a:ext>
              </a:extLst>
            </p:cNvPr>
            <p:cNvSpPr txBox="1"/>
            <p:nvPr/>
          </p:nvSpPr>
          <p:spPr>
            <a:xfrm>
              <a:off x="7676678" y="435031"/>
              <a:ext cx="232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각 그림에 </a:t>
              </a:r>
              <a:r>
                <a:rPr lang="en-US" altLang="ko-KR" dirty="0"/>
                <a:t>Index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2521B2-75F7-40BF-8E5C-E912974D5755}"/>
                </a:ext>
              </a:extLst>
            </p:cNvPr>
            <p:cNvSpPr txBox="1"/>
            <p:nvPr/>
          </p:nvSpPr>
          <p:spPr>
            <a:xfrm>
              <a:off x="7584076" y="4451290"/>
              <a:ext cx="1147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왼쪽</a:t>
              </a:r>
              <a:endParaRPr lang="en-US" altLang="ko-KR" dirty="0"/>
            </a:p>
            <a:p>
              <a:r>
                <a:rPr lang="en-US" altLang="ko-KR" dirty="0"/>
                <a:t>Index -1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F2048DE-4D1A-46B1-A24E-E645B22717E6}"/>
                </a:ext>
              </a:extLst>
            </p:cNvPr>
            <p:cNvSpPr txBox="1"/>
            <p:nvPr/>
          </p:nvSpPr>
          <p:spPr>
            <a:xfrm>
              <a:off x="8857195" y="4451290"/>
              <a:ext cx="1147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오른쪽</a:t>
              </a:r>
              <a:endParaRPr lang="en-US" altLang="ko-KR" dirty="0"/>
            </a:p>
            <a:p>
              <a:r>
                <a:rPr lang="en-US" altLang="ko-KR" dirty="0"/>
                <a:t>Index +1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055D25-C59D-4D4C-BD5B-612FDA17CEF2}"/>
                </a:ext>
              </a:extLst>
            </p:cNvPr>
            <p:cNvSpPr txBox="1"/>
            <p:nvPr/>
          </p:nvSpPr>
          <p:spPr>
            <a:xfrm>
              <a:off x="7815546" y="5750579"/>
              <a:ext cx="281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각 버튼에 </a:t>
              </a:r>
              <a:r>
                <a:rPr lang="en-US" altLang="ko-KR" dirty="0"/>
                <a:t>Index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B0E4AB-8F8C-4BD6-8C6C-3D641A841209}"/>
                </a:ext>
              </a:extLst>
            </p:cNvPr>
            <p:cNvSpPr txBox="1"/>
            <p:nvPr/>
          </p:nvSpPr>
          <p:spPr>
            <a:xfrm>
              <a:off x="7815546" y="6072714"/>
              <a:ext cx="281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누르면 </a:t>
              </a:r>
              <a:r>
                <a:rPr lang="en-US" altLang="ko-KR" dirty="0"/>
                <a:t>class </a:t>
              </a:r>
              <a:r>
                <a:rPr lang="ko-KR" altLang="en-US" dirty="0"/>
                <a:t>추가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42128429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슬라이드 </a:t>
              </a:r>
              <a:r>
                <a:rPr lang="ko-KR" altLang="en-US" sz="28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그림 7" descr="텍스트, 도서관, 방, 파일이(가) 표시된 사진&#10;&#10;자동 생성된 설명">
            <a:extLst>
              <a:ext uri="{FF2B5EF4-FFF2-40B4-BE49-F238E27FC236}">
                <a16:creationId xmlns:a16="http://schemas.microsoft.com/office/drawing/2014/main" id="{57F89420-D99F-4ADB-9906-9B33652E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7" y="1209674"/>
            <a:ext cx="3933063" cy="547135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915025" y="1105754"/>
            <a:ext cx="5253635" cy="5575272"/>
            <a:chOff x="6202969" y="435031"/>
            <a:chExt cx="5253635" cy="6007015"/>
          </a:xfrm>
        </p:grpSpPr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584787E-7F1A-4B38-AE63-FF351446C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1527" y="3792918"/>
              <a:ext cx="552450" cy="552450"/>
            </a:xfrm>
            <a:prstGeom prst="rect">
              <a:avLst/>
            </a:prstGeom>
          </p:spPr>
        </p:pic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75A1963-FB09-49A7-8714-19A0DFA57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6723" y="3780504"/>
              <a:ext cx="552450" cy="5619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462B359-6782-4BC7-BF71-F79E8F11C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3977" y="5415780"/>
              <a:ext cx="638175" cy="276225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9A4A27E-33EB-4BAE-B520-251E93DBEC06}"/>
                </a:ext>
              </a:extLst>
            </p:cNvPr>
            <p:cNvGrpSpPr/>
            <p:nvPr/>
          </p:nvGrpSpPr>
          <p:grpSpPr>
            <a:xfrm>
              <a:off x="6202969" y="1165993"/>
              <a:ext cx="5253635" cy="2263007"/>
              <a:chOff x="4927600" y="2052961"/>
              <a:chExt cx="6896100" cy="2752077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2E23242-92A4-4290-8047-12F111D26B21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7ABBAEA9-C4EE-44CB-A1D5-62D88A0703FC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6935B9CD-B823-458C-9E64-BD7BD8C2EF9A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2</a:t>
                  </a:r>
                  <a:endParaRPr lang="ko-KR" altLang="en-US" dirty="0"/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F6E2778E-FDE8-4500-A828-1896463CF9A6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/>
                    <a:t>3</a:t>
                  </a:r>
                  <a:endParaRPr lang="ko-KR" altLang="en-US" dirty="0"/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5EA166F-C710-47D2-BB0A-71E443F7F2DE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3354EE-15A5-4636-9A72-1C17E47BB5CF}"/>
                </a:ext>
              </a:extLst>
            </p:cNvPr>
            <p:cNvSpPr txBox="1"/>
            <p:nvPr/>
          </p:nvSpPr>
          <p:spPr>
            <a:xfrm>
              <a:off x="7676678" y="435031"/>
              <a:ext cx="232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각 그림에 </a:t>
              </a:r>
              <a:r>
                <a:rPr lang="en-US" altLang="ko-KR" dirty="0"/>
                <a:t>Index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E2521B2-75F7-40BF-8E5C-E912974D5755}"/>
                </a:ext>
              </a:extLst>
            </p:cNvPr>
            <p:cNvSpPr txBox="1"/>
            <p:nvPr/>
          </p:nvSpPr>
          <p:spPr>
            <a:xfrm>
              <a:off x="7584076" y="4451290"/>
              <a:ext cx="1147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왼쪽</a:t>
              </a:r>
              <a:endParaRPr lang="en-US" altLang="ko-KR" dirty="0"/>
            </a:p>
            <a:p>
              <a:r>
                <a:rPr lang="en-US" altLang="ko-KR" dirty="0"/>
                <a:t>Index -1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F2048DE-4D1A-46B1-A24E-E645B22717E6}"/>
                </a:ext>
              </a:extLst>
            </p:cNvPr>
            <p:cNvSpPr txBox="1"/>
            <p:nvPr/>
          </p:nvSpPr>
          <p:spPr>
            <a:xfrm>
              <a:off x="8857195" y="4451290"/>
              <a:ext cx="11478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오른쪽</a:t>
              </a:r>
              <a:endParaRPr lang="en-US" altLang="ko-KR" dirty="0"/>
            </a:p>
            <a:p>
              <a:r>
                <a:rPr lang="en-US" altLang="ko-KR" dirty="0"/>
                <a:t>Index +1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055D25-C59D-4D4C-BD5B-612FDA17CEF2}"/>
                </a:ext>
              </a:extLst>
            </p:cNvPr>
            <p:cNvSpPr txBox="1"/>
            <p:nvPr/>
          </p:nvSpPr>
          <p:spPr>
            <a:xfrm>
              <a:off x="7815546" y="5750579"/>
              <a:ext cx="281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각 버튼에 </a:t>
              </a:r>
              <a:r>
                <a:rPr lang="en-US" altLang="ko-KR" dirty="0"/>
                <a:t>Index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B0E4AB-8F8C-4BD6-8C6C-3D641A841209}"/>
                </a:ext>
              </a:extLst>
            </p:cNvPr>
            <p:cNvSpPr txBox="1"/>
            <p:nvPr/>
          </p:nvSpPr>
          <p:spPr>
            <a:xfrm>
              <a:off x="7815546" y="6072714"/>
              <a:ext cx="281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누르면 </a:t>
              </a:r>
              <a:r>
                <a:rPr lang="en-US" altLang="ko-KR" dirty="0"/>
                <a:t>class </a:t>
              </a:r>
              <a:r>
                <a:rPr lang="ko-KR" altLang="en-US" dirty="0"/>
                <a:t>추가</a:t>
              </a:r>
              <a:endParaRPr lang="en-US" altLang="ko-KR" dirty="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4927600" y="2052961"/>
            <a:ext cx="6896100" cy="2752077"/>
            <a:chOff x="4927600" y="2052961"/>
            <a:chExt cx="6896100" cy="2752077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FF09611-E9DC-423E-A482-6A1584A489D0}"/>
                </a:ext>
              </a:extLst>
            </p:cNvPr>
            <p:cNvGrpSpPr/>
            <p:nvPr/>
          </p:nvGrpSpPr>
          <p:grpSpPr>
            <a:xfrm>
              <a:off x="4927600" y="2052961"/>
              <a:ext cx="6896100" cy="2752077"/>
              <a:chOff x="4927600" y="2052961"/>
              <a:chExt cx="6896100" cy="275207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75EC561-8DE3-4DA4-82BD-2ED29DBAB645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1CCF37E6-E554-4179-98ED-F5E2642065F3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1B3EE05B-E6E8-4E43-94F7-BE312D253A2A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DFD6C85B-1B5A-451D-84EF-F54F734266A9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88447AEA-977D-43EF-8533-A9B45E2DD458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C2537D2-EC72-4312-AF83-2942866329CE}"/>
                </a:ext>
              </a:extLst>
            </p:cNvPr>
            <p:cNvSpPr/>
            <p:nvPr/>
          </p:nvSpPr>
          <p:spPr>
            <a:xfrm>
              <a:off x="4927600" y="2052961"/>
              <a:ext cx="2298700" cy="27397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보여지는 화면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628900" y="2052961"/>
            <a:ext cx="6896100" cy="2752077"/>
            <a:chOff x="2628900" y="2052961"/>
            <a:chExt cx="6896100" cy="2752077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FF09611-E9DC-423E-A482-6A1584A489D0}"/>
                </a:ext>
              </a:extLst>
            </p:cNvPr>
            <p:cNvGrpSpPr/>
            <p:nvPr/>
          </p:nvGrpSpPr>
          <p:grpSpPr>
            <a:xfrm>
              <a:off x="2628900" y="2052961"/>
              <a:ext cx="6896100" cy="2752077"/>
              <a:chOff x="4927600" y="2052961"/>
              <a:chExt cx="6896100" cy="2752077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975EC561-8DE3-4DA4-82BD-2ED29DBAB645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CCF37E6-E554-4179-98ED-F5E2642065F3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1B3EE05B-E6E8-4E43-94F7-BE312D253A2A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DFD6C85B-1B5A-451D-84EF-F54F734266A9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88447AEA-977D-43EF-8533-A9B45E2DD458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C2537D2-EC72-4312-AF83-2942866329CE}"/>
                </a:ext>
              </a:extLst>
            </p:cNvPr>
            <p:cNvSpPr/>
            <p:nvPr/>
          </p:nvSpPr>
          <p:spPr>
            <a:xfrm>
              <a:off x="4927600" y="2052961"/>
              <a:ext cx="2298700" cy="27397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보여지는 화면</a:t>
              </a: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17500" y="2052961"/>
            <a:ext cx="6908800" cy="2752077"/>
            <a:chOff x="317500" y="2052961"/>
            <a:chExt cx="6908800" cy="2752077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FF09611-E9DC-423E-A482-6A1584A489D0}"/>
                </a:ext>
              </a:extLst>
            </p:cNvPr>
            <p:cNvGrpSpPr/>
            <p:nvPr/>
          </p:nvGrpSpPr>
          <p:grpSpPr>
            <a:xfrm>
              <a:off x="317500" y="2052961"/>
              <a:ext cx="6896100" cy="2752077"/>
              <a:chOff x="4927600" y="2052961"/>
              <a:chExt cx="6896100" cy="2752077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975EC561-8DE3-4DA4-82BD-2ED29DBAB645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1CCF37E6-E554-4179-98ED-F5E2642065F3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1B3EE05B-E6E8-4E43-94F7-BE312D253A2A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DFD6C85B-1B5A-451D-84EF-F54F734266A9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88447AEA-977D-43EF-8533-A9B45E2DD458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C2537D2-EC72-4312-AF83-2942866329CE}"/>
                </a:ext>
              </a:extLst>
            </p:cNvPr>
            <p:cNvSpPr/>
            <p:nvPr/>
          </p:nvSpPr>
          <p:spPr>
            <a:xfrm>
              <a:off x="4927600" y="2052961"/>
              <a:ext cx="2298700" cy="27397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보여지는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38743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슬라이드 </a:t>
              </a:r>
              <a:r>
                <a:rPr lang="ko-KR" altLang="en-US" sz="28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8" name="그림 7" descr="텍스트, 도서관, 방, 파일이(가) 표시된 사진&#10;&#10;자동 생성된 설명">
            <a:extLst>
              <a:ext uri="{FF2B5EF4-FFF2-40B4-BE49-F238E27FC236}">
                <a16:creationId xmlns:a16="http://schemas.microsoft.com/office/drawing/2014/main" id="{57F89420-D99F-4ADB-9906-9B33652E3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7" y="1209674"/>
            <a:ext cx="3933063" cy="547135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565377" y="1209674"/>
            <a:ext cx="5908184" cy="5341438"/>
            <a:chOff x="6089252" y="407119"/>
            <a:chExt cx="5908184" cy="59309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541A86-250C-4DE4-8086-A77FBB6E55E4}"/>
                </a:ext>
              </a:extLst>
            </p:cNvPr>
            <p:cNvSpPr txBox="1"/>
            <p:nvPr/>
          </p:nvSpPr>
          <p:spPr>
            <a:xfrm>
              <a:off x="6089252" y="407119"/>
              <a:ext cx="2817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그 외 기능</a:t>
              </a:r>
              <a:endParaRPr lang="en-US" altLang="ko-KR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88261A8-9CD9-46C1-82AB-81278BA26955}"/>
                </a:ext>
              </a:extLst>
            </p:cNvPr>
            <p:cNvSpPr/>
            <p:nvPr/>
          </p:nvSpPr>
          <p:spPr>
            <a:xfrm>
              <a:off x="6223953" y="3598297"/>
              <a:ext cx="2298700" cy="273976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전체화면</a:t>
              </a:r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873D71-B51F-4AA9-AB86-FE9A1D1559E2}"/>
                </a:ext>
              </a:extLst>
            </p:cNvPr>
            <p:cNvSpPr/>
            <p:nvPr/>
          </p:nvSpPr>
          <p:spPr>
            <a:xfrm>
              <a:off x="9725316" y="3998280"/>
              <a:ext cx="1487487" cy="193979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창모드</a:t>
              </a:r>
              <a:endParaRPr lang="ko-KR" altLang="en-US" dirty="0"/>
            </a:p>
          </p:txBody>
        </p:sp>
        <p:sp>
          <p:nvSpPr>
            <p:cNvPr id="28" name="화살표: 오른쪽 20">
              <a:extLst>
                <a:ext uri="{FF2B5EF4-FFF2-40B4-BE49-F238E27FC236}">
                  <a16:creationId xmlns:a16="http://schemas.microsoft.com/office/drawing/2014/main" id="{85DBB30A-568A-412B-9A96-DFC8E9B9DFD1}"/>
                </a:ext>
              </a:extLst>
            </p:cNvPr>
            <p:cNvSpPr/>
            <p:nvPr/>
          </p:nvSpPr>
          <p:spPr>
            <a:xfrm>
              <a:off x="8997696" y="4782312"/>
              <a:ext cx="475488" cy="41148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D5BE2B3-DB7A-4EC7-9D64-A9173B7B2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55192"/>
              <a:ext cx="1504550" cy="1504550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74B7FCD-6290-4897-9499-55D2D6B9337F}"/>
                </a:ext>
              </a:extLst>
            </p:cNvPr>
            <p:cNvGrpSpPr/>
            <p:nvPr/>
          </p:nvGrpSpPr>
          <p:grpSpPr>
            <a:xfrm>
              <a:off x="8439912" y="1155192"/>
              <a:ext cx="3557524" cy="1504551"/>
              <a:chOff x="4927600" y="2052961"/>
              <a:chExt cx="6896100" cy="2752077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A68F300-3089-41C4-8026-F0E3EDD50227}"/>
                  </a:ext>
                </a:extLst>
              </p:cNvPr>
              <p:cNvGrpSpPr/>
              <p:nvPr/>
            </p:nvGrpSpPr>
            <p:grpSpPr>
              <a:xfrm>
                <a:off x="4927600" y="2052961"/>
                <a:ext cx="6896100" cy="2752077"/>
                <a:chOff x="1476375" y="5286372"/>
                <a:chExt cx="10487025" cy="4257678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3AEAB44C-0BCA-4D8C-A263-F476C76738FB}"/>
                    </a:ext>
                  </a:extLst>
                </p:cNvPr>
                <p:cNvSpPr/>
                <p:nvPr/>
              </p:nvSpPr>
              <p:spPr>
                <a:xfrm>
                  <a:off x="1476375" y="5286375"/>
                  <a:ext cx="10487025" cy="425767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2DF078FA-8107-4908-8422-9E68278D3722}"/>
                    </a:ext>
                  </a:extLst>
                </p:cNvPr>
                <p:cNvSpPr/>
                <p:nvPr/>
              </p:nvSpPr>
              <p:spPr>
                <a:xfrm>
                  <a:off x="4972050" y="5286372"/>
                  <a:ext cx="3495675" cy="423862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2D3074CB-47E2-43FF-9485-B8F52415FA9A}"/>
                    </a:ext>
                  </a:extLst>
                </p:cNvPr>
                <p:cNvSpPr/>
                <p:nvPr/>
              </p:nvSpPr>
              <p:spPr>
                <a:xfrm>
                  <a:off x="8467725" y="5286373"/>
                  <a:ext cx="3495675" cy="4244977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23513DF0-ADD8-439F-81F9-CB5FDBB90D93}"/>
                  </a:ext>
                </a:extLst>
              </p:cNvPr>
              <p:cNvSpPr/>
              <p:nvPr/>
            </p:nvSpPr>
            <p:spPr>
              <a:xfrm>
                <a:off x="4927600" y="2052961"/>
                <a:ext cx="2298700" cy="2739763"/>
              </a:xfrm>
              <a:prstGeom prst="rect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FDC21E4-4F4D-41F1-9BD1-BC7172D25369}"/>
                </a:ext>
              </a:extLst>
            </p:cNvPr>
            <p:cNvSpPr/>
            <p:nvPr/>
          </p:nvSpPr>
          <p:spPr>
            <a:xfrm>
              <a:off x="8439911" y="1161924"/>
              <a:ext cx="1185841" cy="14978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화살표: 오른쪽 33">
              <a:extLst>
                <a:ext uri="{FF2B5EF4-FFF2-40B4-BE49-F238E27FC236}">
                  <a16:creationId xmlns:a16="http://schemas.microsoft.com/office/drawing/2014/main" id="{2B14B257-291E-4886-883D-C1628642A53E}"/>
                </a:ext>
              </a:extLst>
            </p:cNvPr>
            <p:cNvSpPr/>
            <p:nvPr/>
          </p:nvSpPr>
          <p:spPr>
            <a:xfrm>
              <a:off x="7706441" y="1715005"/>
              <a:ext cx="475488" cy="41148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34249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CE4F819-A913-4FED-BA11-CB560283C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36" y="1209674"/>
            <a:ext cx="3933064" cy="5471352"/>
          </a:xfrm>
          <a:prstGeom prst="rect">
            <a:avLst/>
          </a:prstGeom>
          <a:noFill/>
          <a:ln w="3175">
            <a:noFill/>
          </a:ln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8519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(CSS)_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페이지 이동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966782" y="1351466"/>
            <a:ext cx="5233097" cy="5276816"/>
            <a:chOff x="8026347" y="584064"/>
            <a:chExt cx="4253742" cy="614359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FB68F4C-5473-44ED-9D0F-3538805F6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7797" y="584064"/>
              <a:ext cx="397893" cy="668799"/>
            </a:xfrm>
            <a:prstGeom prst="rect">
              <a:avLst/>
            </a:prstGeom>
          </p:spPr>
        </p:pic>
        <p:sp>
          <p:nvSpPr>
            <p:cNvPr id="36" name="화살표: 오른쪽 11">
              <a:extLst>
                <a:ext uri="{FF2B5EF4-FFF2-40B4-BE49-F238E27FC236}">
                  <a16:creationId xmlns:a16="http://schemas.microsoft.com/office/drawing/2014/main" id="{41EE209D-1321-41DA-9BF8-4126097BEF11}"/>
                </a:ext>
              </a:extLst>
            </p:cNvPr>
            <p:cNvSpPr/>
            <p:nvPr/>
          </p:nvSpPr>
          <p:spPr>
            <a:xfrm>
              <a:off x="8026347" y="3025869"/>
              <a:ext cx="671001" cy="830713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609FD8E-5589-4219-9EF6-8776EBA1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1643" y="3311603"/>
              <a:ext cx="1207708" cy="259246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1F24CA-1C6F-473E-9003-586028659AD2}"/>
                </a:ext>
              </a:extLst>
            </p:cNvPr>
            <p:cNvSpPr txBox="1"/>
            <p:nvPr/>
          </p:nvSpPr>
          <p:spPr>
            <a:xfrm>
              <a:off x="9984945" y="584064"/>
              <a:ext cx="2295144" cy="116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#</a:t>
              </a:r>
              <a:r>
                <a:rPr lang="ko-KR" altLang="en-US" sz="1400" dirty="0" err="1"/>
                <a:t>아이디값으로</a:t>
              </a:r>
              <a:r>
                <a:rPr lang="ko-KR" altLang="en-US" sz="1400" dirty="0"/>
                <a:t> 이동</a:t>
              </a:r>
              <a:endParaRPr lang="en-US" altLang="ko-KR" sz="1400" dirty="0"/>
            </a:p>
            <a:p>
              <a:r>
                <a:rPr lang="ko-KR" altLang="en-US" sz="1400" dirty="0"/>
                <a:t>버튼에 </a:t>
              </a:r>
              <a:r>
                <a:rPr lang="en-US" altLang="ko-KR" sz="1400" dirty="0"/>
                <a:t>Index</a:t>
              </a:r>
              <a:r>
                <a:rPr lang="ko-KR" altLang="en-US" sz="1400" dirty="0"/>
                <a:t>추가</a:t>
              </a:r>
              <a:endParaRPr lang="en-US" altLang="ko-KR" sz="1400" dirty="0"/>
            </a:p>
            <a:p>
              <a:r>
                <a:rPr lang="ko-KR" altLang="en-US" sz="1400" dirty="0"/>
                <a:t>누르면 </a:t>
              </a:r>
              <a:r>
                <a:rPr lang="en-US" altLang="ko-KR" sz="1400" dirty="0"/>
                <a:t>class </a:t>
              </a:r>
              <a:r>
                <a:rPr lang="ko-KR" altLang="en-US" sz="1400" dirty="0"/>
                <a:t>추가</a:t>
              </a:r>
              <a:endParaRPr lang="en-US" altLang="ko-KR" sz="1400" dirty="0"/>
            </a:p>
            <a:p>
              <a:endParaRPr lang="en-US" altLang="ko-KR" sz="1400" dirty="0"/>
            </a:p>
            <a:p>
              <a:endParaRPr lang="ko-KR" altLang="en-US" sz="1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69CBC2A-F6F5-4CDA-8F67-1EF67001B0EB}"/>
                </a:ext>
              </a:extLst>
            </p:cNvPr>
            <p:cNvSpPr txBox="1"/>
            <p:nvPr/>
          </p:nvSpPr>
          <p:spPr>
            <a:xfrm>
              <a:off x="9634632" y="5773548"/>
              <a:ext cx="20042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버튼에 </a:t>
              </a:r>
              <a:r>
                <a:rPr lang="en-US" altLang="ko-KR" sz="1400" dirty="0"/>
                <a:t>Index </a:t>
              </a:r>
              <a:r>
                <a:rPr lang="ko-KR" altLang="en-US" sz="1400" dirty="0"/>
                <a:t>추가</a:t>
              </a:r>
              <a:endParaRPr lang="en-US" altLang="ko-KR" sz="1400" dirty="0"/>
            </a:p>
            <a:p>
              <a:r>
                <a:rPr lang="ko-KR" altLang="en-US" sz="1400" dirty="0"/>
                <a:t>누르면 </a:t>
              </a:r>
              <a:r>
                <a:rPr lang="en-US" altLang="ko-KR" sz="1400" dirty="0"/>
                <a:t>class </a:t>
              </a:r>
              <a:r>
                <a:rPr lang="ko-KR" altLang="en-US" sz="1400" dirty="0"/>
                <a:t>추가</a:t>
              </a:r>
              <a:endParaRPr lang="en-US" altLang="ko-KR" sz="1400" dirty="0"/>
            </a:p>
            <a:p>
              <a:endParaRPr lang="en-US" altLang="ko-KR" sz="1400" dirty="0"/>
            </a:p>
            <a:p>
              <a:endParaRPr lang="ko-KR" altLang="en-US" sz="1400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E996A87-6857-4C1E-90C0-FE67514DD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1643" y="3977741"/>
              <a:ext cx="400050" cy="40004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B0E894F-452C-498A-84BA-B232AD16A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1643" y="4547105"/>
              <a:ext cx="371475" cy="39052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6912183-AF6F-4861-9F62-C75CA3671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31467" y="5275814"/>
              <a:ext cx="1038225" cy="40957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8FCD8F8-9FC6-4B06-8A76-A4C53644F408}"/>
                </a:ext>
              </a:extLst>
            </p:cNvPr>
            <p:cNvSpPr txBox="1"/>
            <p:nvPr/>
          </p:nvSpPr>
          <p:spPr>
            <a:xfrm>
              <a:off x="10177083" y="4049401"/>
              <a:ext cx="915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Index -1</a:t>
              </a:r>
            </a:p>
            <a:p>
              <a:endParaRPr lang="ko-KR" alt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F6B32B-4F16-4AE2-9836-49563CB002ED}"/>
                </a:ext>
              </a:extLst>
            </p:cNvPr>
            <p:cNvSpPr txBox="1"/>
            <p:nvPr/>
          </p:nvSpPr>
          <p:spPr>
            <a:xfrm>
              <a:off x="10154914" y="4557763"/>
              <a:ext cx="9150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Index +1</a:t>
              </a:r>
            </a:p>
            <a:p>
              <a:endParaRPr lang="ko-KR" altLang="en-US" sz="1400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7B421A42-A368-4F00-A162-73974101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37797" y="1586989"/>
              <a:ext cx="393670" cy="1277701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7E033B3-CD45-489D-ADE9-AC62A5D7964F}"/>
                </a:ext>
              </a:extLst>
            </p:cNvPr>
            <p:cNvSpPr txBox="1"/>
            <p:nvPr/>
          </p:nvSpPr>
          <p:spPr>
            <a:xfrm>
              <a:off x="9984945" y="2054373"/>
              <a:ext cx="2295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사용자 스크롤 </a:t>
              </a:r>
              <a:endParaRPr lang="en-US" altLang="ko-KR" sz="1400" dirty="0"/>
            </a:p>
            <a:p>
              <a:r>
                <a:rPr lang="ko-KR" altLang="en-US" sz="1400" dirty="0"/>
                <a:t>액션 감지 동작 구현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7101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782982" y="2921168"/>
            <a:ext cx="2626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/>
              <a:t>주요기능 설명</a:t>
            </a:r>
            <a:endParaRPr lang="en-US" altLang="ko-KR" sz="3200" spc="-150" dirty="0" smtClean="0"/>
          </a:p>
          <a:p>
            <a:pPr algn="ctr"/>
            <a:r>
              <a:rPr lang="en-US" altLang="ko-KR" sz="2800" spc="-150" dirty="0" smtClean="0"/>
              <a:t>&lt;</a:t>
            </a:r>
            <a:r>
              <a:rPr lang="ko-KR" altLang="en-US" sz="2800" spc="-150" dirty="0" smtClean="0"/>
              <a:t>이미지 변경</a:t>
            </a:r>
            <a:r>
              <a:rPr lang="en-US" altLang="ko-KR" sz="2800" spc="-150" dirty="0" smtClean="0"/>
              <a:t>&gt;</a:t>
            </a:r>
            <a:endParaRPr lang="ko-KR" altLang="en-US" sz="2800" spc="-150" dirty="0"/>
          </a:p>
        </p:txBody>
      </p:sp>
    </p:spTree>
    <p:extLst>
      <p:ext uri="{BB962C8B-B14F-4D97-AF65-F5344CB8AC3E}">
        <p14:creationId xmlns:p14="http://schemas.microsoft.com/office/powerpoint/2010/main" val="29750941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844" y="1209674"/>
            <a:ext cx="5676585" cy="4898117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91358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변경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40" y="2284450"/>
            <a:ext cx="5672190" cy="2978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27" y="3339839"/>
            <a:ext cx="4048690" cy="1009791"/>
          </a:xfrm>
          <a:prstGeom prst="rect">
            <a:avLst/>
          </a:prstGeom>
        </p:spPr>
      </p:pic>
      <p:sp>
        <p:nvSpPr>
          <p:cNvPr id="27" name="화살표: 오른쪽 33">
            <a:extLst>
              <a:ext uri="{FF2B5EF4-FFF2-40B4-BE49-F238E27FC236}">
                <a16:creationId xmlns:a16="http://schemas.microsoft.com/office/drawing/2014/main" id="{2B14B257-291E-4886-883D-C1628642A53E}"/>
              </a:ext>
            </a:extLst>
          </p:cNvPr>
          <p:cNvSpPr/>
          <p:nvPr/>
        </p:nvSpPr>
        <p:spPr>
          <a:xfrm rot="5400000">
            <a:off x="8736449" y="2774002"/>
            <a:ext cx="475488" cy="37058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80" y="5141462"/>
            <a:ext cx="6725589" cy="304843"/>
          </a:xfrm>
          <a:prstGeom prst="rect">
            <a:avLst/>
          </a:prstGeom>
        </p:spPr>
      </p:pic>
      <p:sp>
        <p:nvSpPr>
          <p:cNvPr id="29" name="화살표: 오른쪽 33">
            <a:extLst>
              <a:ext uri="{FF2B5EF4-FFF2-40B4-BE49-F238E27FC236}">
                <a16:creationId xmlns:a16="http://schemas.microsoft.com/office/drawing/2014/main" id="{2B14B257-291E-4886-883D-C1628642A53E}"/>
              </a:ext>
            </a:extLst>
          </p:cNvPr>
          <p:cNvSpPr/>
          <p:nvPr/>
        </p:nvSpPr>
        <p:spPr>
          <a:xfrm rot="5400000">
            <a:off x="8736449" y="4586819"/>
            <a:ext cx="475488" cy="37058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액자 7"/>
          <p:cNvSpPr/>
          <p:nvPr/>
        </p:nvSpPr>
        <p:spPr>
          <a:xfrm>
            <a:off x="9538472" y="2401416"/>
            <a:ext cx="1596253" cy="192351"/>
          </a:xfrm>
          <a:prstGeom prst="frame">
            <a:avLst/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50239" y="1932200"/>
            <a:ext cx="178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작은 이미지 </a:t>
            </a:r>
            <a:endParaRPr lang="ko-KR" alt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6947641" y="2991713"/>
            <a:ext cx="178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onclick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이벤트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586576" y="4201295"/>
            <a:ext cx="4240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FF0000"/>
                </a:solidFill>
              </a:rPr>
              <a:t>p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ic_src</a:t>
            </a:r>
            <a:r>
              <a:rPr lang="en-US" altLang="ko-KR" sz="1600" dirty="0" smtClean="0">
                <a:solidFill>
                  <a:srgbClr val="FF0000"/>
                </a:solidFill>
              </a:rPr>
              <a:t> = image/${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board.getBoard_picture</a:t>
            </a:r>
            <a:r>
              <a:rPr lang="en-US" altLang="ko-KR" sz="1600" dirty="0" smtClean="0">
                <a:solidFill>
                  <a:srgbClr val="FF0000"/>
                </a:solidFill>
              </a:rPr>
              <a:t>()}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983045" y="2432197"/>
            <a:ext cx="22944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오른쪽 화살표 1"/>
          <p:cNvSpPr/>
          <p:nvPr/>
        </p:nvSpPr>
        <p:spPr>
          <a:xfrm rot="7989630" flipV="1">
            <a:off x="5629185" y="1440495"/>
            <a:ext cx="1056748" cy="931665"/>
          </a:xfrm>
          <a:prstGeom prst="rightArrow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r>
              <a:rPr lang="en-US" altLang="ko-KR" dirty="0" smtClean="0">
                <a:solidFill>
                  <a:schemeClr val="tx1"/>
                </a:solidFill>
              </a:rPr>
              <a:t>!!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660" y="1918718"/>
            <a:ext cx="2651936" cy="2528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718470" y="1932775"/>
            <a:ext cx="2788462" cy="2920579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7337234" y="5272712"/>
            <a:ext cx="25387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042255" y="4774798"/>
            <a:ext cx="178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큰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이미지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43942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8" grpId="0" animBg="1"/>
      <p:bldP spid="8" grpId="1" animBg="1"/>
      <p:bldP spid="33" grpId="0"/>
      <p:bldP spid="14" grpId="0"/>
      <p:bldP spid="2" grpId="0" animBg="1"/>
      <p:bldP spid="20" grpId="0" animBg="1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4"/>
            <a:ext cx="12192000" cy="68624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팀 구성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019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543334" y="2921168"/>
            <a:ext cx="31053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smtClean="0"/>
              <a:t>주요기능 설명</a:t>
            </a:r>
            <a:endParaRPr lang="en-US" altLang="ko-KR" sz="3200" spc="-150" dirty="0" smtClean="0"/>
          </a:p>
          <a:p>
            <a:pPr algn="ctr"/>
            <a:r>
              <a:rPr lang="en-US" altLang="ko-KR" sz="2800" spc="-150" dirty="0" smtClean="0"/>
              <a:t>&lt;</a:t>
            </a:r>
            <a:r>
              <a:rPr lang="ko-KR" altLang="en-US" sz="2800" spc="-150" dirty="0" smtClean="0"/>
              <a:t>내용 이미지 삽입</a:t>
            </a:r>
            <a:r>
              <a:rPr lang="en-US" altLang="ko-KR" sz="2800" spc="-150" dirty="0" smtClean="0"/>
              <a:t>&gt;</a:t>
            </a:r>
            <a:endParaRPr lang="ko-KR" altLang="en-US" sz="2800" spc="-150" dirty="0"/>
          </a:p>
        </p:txBody>
      </p:sp>
    </p:spTree>
    <p:extLst>
      <p:ext uri="{BB962C8B-B14F-4D97-AF65-F5344CB8AC3E}">
        <p14:creationId xmlns:p14="http://schemas.microsoft.com/office/powerpoint/2010/main" val="10831645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5" y="1207345"/>
            <a:ext cx="5547308" cy="4900446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삽입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72" y="2507257"/>
            <a:ext cx="3746646" cy="81926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84" y="3880025"/>
            <a:ext cx="5134692" cy="5239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093188" y="4801328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imgPlusText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357127" y="5708272"/>
            <a:ext cx="262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imgPlusText_hidden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6660735" y="2507256"/>
            <a:ext cx="3931920" cy="819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2431195" y="4593654"/>
            <a:ext cx="3021953" cy="7846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6866184" y="3826709"/>
            <a:ext cx="5134692" cy="622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2401713" y="5682544"/>
            <a:ext cx="2423626" cy="393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9136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8" grpId="0" animBg="1"/>
      <p:bldP spid="48" grpId="1" animBg="1"/>
      <p:bldP spid="51" grpId="0" animBg="1"/>
      <p:bldP spid="51" grpId="1" animBg="1"/>
      <p:bldP spid="53" grpId="0" animBg="1"/>
      <p:bldP spid="5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845" y="1207345"/>
            <a:ext cx="5547308" cy="4898826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삽입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87" y="1843433"/>
            <a:ext cx="4820323" cy="134321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925886" y="5013201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imgPlusText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15516" y="6034200"/>
            <a:ext cx="25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imgPlusText_hidden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2278" y="482853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916193" y="2531665"/>
            <a:ext cx="23463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83930" y="148958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드롭 이벤트 생성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28" y="4418177"/>
            <a:ext cx="6011114" cy="155279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387749" y="4015550"/>
            <a:ext cx="212109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ajax</a:t>
            </a:r>
            <a:r>
              <a:rPr lang="ko-KR" altLang="en-US" dirty="0" smtClean="0"/>
              <a:t>로 파일 업로드</a:t>
            </a:r>
            <a:endParaRPr lang="en-US" altLang="ko-KR" dirty="0" smtClean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653487" y="5547002"/>
            <a:ext cx="35462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35409" y="5627788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&lt;</a:t>
            </a:r>
            <a:r>
              <a:rPr lang="en-US" altLang="ko-KR" dirty="0" err="1" smtClean="0">
                <a:solidFill>
                  <a:srgbClr val="FF0000"/>
                </a:solidFill>
              </a:rPr>
              <a:t>img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src</a:t>
            </a:r>
            <a:r>
              <a:rPr lang="en-US" altLang="ko-KR" dirty="0" smtClean="0">
                <a:solidFill>
                  <a:srgbClr val="FF0000"/>
                </a:solidFill>
              </a:rPr>
              <a:t>=“image/</a:t>
            </a:r>
            <a:r>
              <a:rPr lang="ko-KR" altLang="en-US" dirty="0" smtClean="0">
                <a:solidFill>
                  <a:srgbClr val="FF0000"/>
                </a:solidFill>
              </a:rPr>
              <a:t>파일명</a:t>
            </a:r>
            <a:r>
              <a:rPr lang="en-US" altLang="ko-KR" dirty="0" smtClean="0">
                <a:solidFill>
                  <a:srgbClr val="FF0000"/>
                </a:solidFill>
              </a:rPr>
              <a:t>”&gt;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화살표: 오른쪽 11">
            <a:extLst>
              <a:ext uri="{FF2B5EF4-FFF2-40B4-BE49-F238E27FC236}">
                <a16:creationId xmlns:a16="http://schemas.microsoft.com/office/drawing/2014/main" id="{41EE209D-1321-41DA-9BF8-4126097BEF11}"/>
              </a:ext>
            </a:extLst>
          </p:cNvPr>
          <p:cNvSpPr/>
          <p:nvPr/>
        </p:nvSpPr>
        <p:spPr>
          <a:xfrm rot="5400000">
            <a:off x="7787762" y="3227467"/>
            <a:ext cx="728649" cy="71351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88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8" grpId="0"/>
      <p:bldP spid="22" grpId="0"/>
      <p:bldP spid="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846" y="1207345"/>
            <a:ext cx="5547308" cy="4871722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삽입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0" y="2200490"/>
            <a:ext cx="6639852" cy="9145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58" y="4470756"/>
            <a:ext cx="6192114" cy="1343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41761" y="176915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태그에 속성 추가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41351" y="515622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&lt;textbox&gt;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59575" y="37025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2269375" y="2751514"/>
            <a:ext cx="3352800" cy="31449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05297" y="2339544"/>
            <a:ext cx="142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70C0"/>
                </a:solidFill>
              </a:rPr>
              <a:t>imgPlusText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018080" y="6374150"/>
            <a:ext cx="169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imgPlusText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416824" y="2839511"/>
            <a:ext cx="1845425" cy="2134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416824" y="2832838"/>
            <a:ext cx="3059084" cy="2100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422461" y="4935791"/>
            <a:ext cx="3059084" cy="806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5638801" y="3042458"/>
            <a:ext cx="43198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233804" y="5486399"/>
            <a:ext cx="3483032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10939" y="3860990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태그로 넘기기 위해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태그를 포함한 내용을 기록함</a:t>
            </a:r>
            <a:endParaRPr lang="ko-KR" altLang="en-US" dirty="0"/>
          </a:p>
        </p:txBody>
      </p:sp>
      <p:sp>
        <p:nvSpPr>
          <p:cNvPr id="32" name="자유형 31"/>
          <p:cNvSpPr/>
          <p:nvPr/>
        </p:nvSpPr>
        <p:spPr>
          <a:xfrm>
            <a:off x="3067396" y="6550429"/>
            <a:ext cx="1762299" cy="207818"/>
          </a:xfrm>
          <a:custGeom>
            <a:avLst/>
            <a:gdLst>
              <a:gd name="connsiteX0" fmla="*/ 0 w 1762299"/>
              <a:gd name="connsiteY0" fmla="*/ 157942 h 207818"/>
              <a:gd name="connsiteX1" fmla="*/ 1662546 w 1762299"/>
              <a:gd name="connsiteY1" fmla="*/ 207818 h 207818"/>
              <a:gd name="connsiteX2" fmla="*/ 1662546 w 1762299"/>
              <a:gd name="connsiteY2" fmla="*/ 207818 h 207818"/>
              <a:gd name="connsiteX3" fmla="*/ 1762299 w 1762299"/>
              <a:gd name="connsiteY3" fmla="*/ 0 h 207818"/>
              <a:gd name="connsiteX4" fmla="*/ 1762299 w 1762299"/>
              <a:gd name="connsiteY4" fmla="*/ 0 h 207818"/>
              <a:gd name="connsiteX5" fmla="*/ 1762299 w 1762299"/>
              <a:gd name="connsiteY5" fmla="*/ 0 h 207818"/>
              <a:gd name="connsiteX6" fmla="*/ 1762299 w 1762299"/>
              <a:gd name="connsiteY6" fmla="*/ 0 h 2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2299" h="207818">
                <a:moveTo>
                  <a:pt x="0" y="157942"/>
                </a:moveTo>
                <a:lnTo>
                  <a:pt x="1662546" y="207818"/>
                </a:lnTo>
                <a:lnTo>
                  <a:pt x="1662546" y="207818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2689012" y="5939134"/>
            <a:ext cx="2356099" cy="462000"/>
          </a:xfrm>
          <a:prstGeom prst="down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rgbClr val="0070C0"/>
                </a:solidFill>
              </a:rPr>
              <a:t>innerHtml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97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2" grpId="0"/>
      <p:bldP spid="27" grpId="0" animBg="1"/>
      <p:bldP spid="19" grpId="0" animBg="1"/>
      <p:bldP spid="33" grpId="0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846" y="1207345"/>
            <a:ext cx="5547308" cy="4871722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삽입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13" y="4719290"/>
            <a:ext cx="2429214" cy="6001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41351" y="515622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&lt;textbox&gt;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59575" y="37025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416824" y="2839511"/>
            <a:ext cx="1845425" cy="2134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416824" y="2832838"/>
            <a:ext cx="3059084" cy="2100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422461" y="4935791"/>
            <a:ext cx="3059084" cy="806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자유형 31"/>
          <p:cNvSpPr/>
          <p:nvPr/>
        </p:nvSpPr>
        <p:spPr>
          <a:xfrm>
            <a:off x="3067396" y="6550429"/>
            <a:ext cx="1762299" cy="207818"/>
          </a:xfrm>
          <a:custGeom>
            <a:avLst/>
            <a:gdLst>
              <a:gd name="connsiteX0" fmla="*/ 0 w 1762299"/>
              <a:gd name="connsiteY0" fmla="*/ 157942 h 207818"/>
              <a:gd name="connsiteX1" fmla="*/ 1662546 w 1762299"/>
              <a:gd name="connsiteY1" fmla="*/ 207818 h 207818"/>
              <a:gd name="connsiteX2" fmla="*/ 1662546 w 1762299"/>
              <a:gd name="connsiteY2" fmla="*/ 207818 h 207818"/>
              <a:gd name="connsiteX3" fmla="*/ 1762299 w 1762299"/>
              <a:gd name="connsiteY3" fmla="*/ 0 h 207818"/>
              <a:gd name="connsiteX4" fmla="*/ 1762299 w 1762299"/>
              <a:gd name="connsiteY4" fmla="*/ 0 h 207818"/>
              <a:gd name="connsiteX5" fmla="*/ 1762299 w 1762299"/>
              <a:gd name="connsiteY5" fmla="*/ 0 h 207818"/>
              <a:gd name="connsiteX6" fmla="*/ 1762299 w 1762299"/>
              <a:gd name="connsiteY6" fmla="*/ 0 h 2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2299" h="207818">
                <a:moveTo>
                  <a:pt x="0" y="157942"/>
                </a:moveTo>
                <a:lnTo>
                  <a:pt x="1662546" y="207818"/>
                </a:lnTo>
                <a:lnTo>
                  <a:pt x="1662546" y="207818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0" y="2200490"/>
            <a:ext cx="6639852" cy="91452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41761" y="176915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더블클릭 이벤트 생성</a:t>
            </a:r>
            <a:endParaRPr lang="ko-KR" altLang="en-US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5622175" y="2626824"/>
            <a:ext cx="38127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화살표: 오른쪽 11">
            <a:extLst>
              <a:ext uri="{FF2B5EF4-FFF2-40B4-BE49-F238E27FC236}">
                <a16:creationId xmlns:a16="http://schemas.microsoft.com/office/drawing/2014/main" id="{41EE209D-1321-41DA-9BF8-4126097BEF11}"/>
              </a:ext>
            </a:extLst>
          </p:cNvPr>
          <p:cNvSpPr/>
          <p:nvPr/>
        </p:nvSpPr>
        <p:spPr>
          <a:xfrm rot="5400000">
            <a:off x="6939782" y="3464297"/>
            <a:ext cx="728649" cy="71351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257038" y="2650841"/>
            <a:ext cx="1000389" cy="1185735"/>
            <a:chOff x="3257038" y="2650841"/>
            <a:chExt cx="1000389" cy="1185735"/>
          </a:xfrm>
        </p:grpSpPr>
        <p:sp>
          <p:nvSpPr>
            <p:cNvPr id="37" name="오른쪽 화살표 36"/>
            <p:cNvSpPr/>
            <p:nvPr/>
          </p:nvSpPr>
          <p:spPr>
            <a:xfrm rot="7989630" flipV="1">
              <a:off x="3194497" y="2713382"/>
              <a:ext cx="1056748" cy="931665"/>
            </a:xfrm>
            <a:prstGeom prst="rightArrow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오른쪽 화살표 37"/>
            <p:cNvSpPr/>
            <p:nvPr/>
          </p:nvSpPr>
          <p:spPr>
            <a:xfrm rot="7989630" flipV="1">
              <a:off x="3263221" y="2842369"/>
              <a:ext cx="1056748" cy="931665"/>
            </a:xfrm>
            <a:prstGeom prst="rightArrow">
              <a:avLst/>
            </a:prstGeom>
            <a:solidFill>
              <a:schemeClr val="accent3"/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더블클릭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!!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6522720" y="5164813"/>
            <a:ext cx="9337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40723" y="432100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태그 삭제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2641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 animBg="1"/>
      <p:bldP spid="19" grpId="0" animBg="1"/>
      <p:bldP spid="35" grpId="0" animBg="1"/>
      <p:bldP spid="4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6" y="1207345"/>
            <a:ext cx="5547308" cy="4871722"/>
          </a:xfrm>
          <a:prstGeom prst="rect">
            <a:avLst/>
          </a:prstGeom>
        </p:spPr>
      </p:pic>
      <p:sp>
        <p:nvSpPr>
          <p:cNvPr id="253" name="직사각형 252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주요기능 설명 </a:t>
              </a:r>
              <a:r>
                <a:rPr lang="en-US" altLang="ko-KR" sz="3600" spc="1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(JavaScript)_</a:t>
              </a:r>
              <a:r>
                <a:rPr lang="ko-KR" altLang="en-US" sz="28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이미지 삽입 기능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479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코드작성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2" name="자유형 31"/>
          <p:cNvSpPr/>
          <p:nvPr/>
        </p:nvSpPr>
        <p:spPr>
          <a:xfrm>
            <a:off x="3067396" y="6550429"/>
            <a:ext cx="1762299" cy="207818"/>
          </a:xfrm>
          <a:custGeom>
            <a:avLst/>
            <a:gdLst>
              <a:gd name="connsiteX0" fmla="*/ 0 w 1762299"/>
              <a:gd name="connsiteY0" fmla="*/ 157942 h 207818"/>
              <a:gd name="connsiteX1" fmla="*/ 1662546 w 1762299"/>
              <a:gd name="connsiteY1" fmla="*/ 207818 h 207818"/>
              <a:gd name="connsiteX2" fmla="*/ 1662546 w 1762299"/>
              <a:gd name="connsiteY2" fmla="*/ 207818 h 207818"/>
              <a:gd name="connsiteX3" fmla="*/ 1762299 w 1762299"/>
              <a:gd name="connsiteY3" fmla="*/ 0 h 207818"/>
              <a:gd name="connsiteX4" fmla="*/ 1762299 w 1762299"/>
              <a:gd name="connsiteY4" fmla="*/ 0 h 207818"/>
              <a:gd name="connsiteX5" fmla="*/ 1762299 w 1762299"/>
              <a:gd name="connsiteY5" fmla="*/ 0 h 207818"/>
              <a:gd name="connsiteX6" fmla="*/ 1762299 w 1762299"/>
              <a:gd name="connsiteY6" fmla="*/ 0 h 2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2299" h="207818">
                <a:moveTo>
                  <a:pt x="0" y="157942"/>
                </a:moveTo>
                <a:lnTo>
                  <a:pt x="1662546" y="207818"/>
                </a:lnTo>
                <a:lnTo>
                  <a:pt x="1662546" y="207818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  <a:lnTo>
                  <a:pt x="1762299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290154" y="1883453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textarea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태그가 그대로 있어서 수정이 가능함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03" y="4345443"/>
            <a:ext cx="5098222" cy="60965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4455" y="4609032"/>
            <a:ext cx="3156440" cy="10550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7952" y="3848800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.replace()</a:t>
            </a:r>
            <a:r>
              <a:rPr lang="ko-KR" altLang="en-US" dirty="0" smtClean="0"/>
              <a:t>를 이용해 태그 삭제</a:t>
            </a:r>
            <a:endParaRPr lang="ko-KR" altLang="en-US" dirty="0"/>
          </a:p>
        </p:txBody>
      </p:sp>
      <p:sp>
        <p:nvSpPr>
          <p:cNvPr id="14" name="화살표: 오른쪽 11">
            <a:extLst>
              <a:ext uri="{FF2B5EF4-FFF2-40B4-BE49-F238E27FC236}">
                <a16:creationId xmlns:a16="http://schemas.microsoft.com/office/drawing/2014/main" id="{41EE209D-1321-41DA-9BF8-4126097BEF11}"/>
              </a:ext>
            </a:extLst>
          </p:cNvPr>
          <p:cNvSpPr/>
          <p:nvPr/>
        </p:nvSpPr>
        <p:spPr>
          <a:xfrm>
            <a:off x="5588056" y="3976111"/>
            <a:ext cx="728649" cy="71351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094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5,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기능추가 계획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45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1587148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209072-1D4E-4DB4-B585-E0F737141DF2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DEF8718-FDD7-47F6-A7B1-7008C04176C4}"/>
              </a:ext>
            </a:extLst>
          </p:cNvPr>
          <p:cNvSpPr/>
          <p:nvPr/>
        </p:nvSpPr>
        <p:spPr>
          <a:xfrm>
            <a:off x="425302" y="3984555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4637F28-C91E-4D1A-B131-6119CD701DF0}"/>
              </a:ext>
            </a:extLst>
          </p:cNvPr>
          <p:cNvSpPr/>
          <p:nvPr/>
        </p:nvSpPr>
        <p:spPr>
          <a:xfrm>
            <a:off x="6213492" y="3984555"/>
            <a:ext cx="5513011" cy="2173344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4137956" y="3031179"/>
            <a:ext cx="1800357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4154592" y="3103446"/>
            <a:ext cx="1794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회원정보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C9AB5F3-8CAF-47FA-AB58-38C16AE25E10}"/>
              </a:ext>
            </a:extLst>
          </p:cNvPr>
          <p:cNvSpPr/>
          <p:nvPr/>
        </p:nvSpPr>
        <p:spPr>
          <a:xfrm>
            <a:off x="6213492" y="3037552"/>
            <a:ext cx="1800000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629D07C-2E49-491F-AC2A-7B2F04486C42}"/>
              </a:ext>
            </a:extLst>
          </p:cNvPr>
          <p:cNvSpPr txBox="1"/>
          <p:nvPr/>
        </p:nvSpPr>
        <p:spPr>
          <a:xfrm>
            <a:off x="6223853" y="3103445"/>
            <a:ext cx="17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대출현황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63B1980-972A-48DB-BEF5-1AEA0294D9F4}"/>
              </a:ext>
            </a:extLst>
          </p:cNvPr>
          <p:cNvSpPr/>
          <p:nvPr/>
        </p:nvSpPr>
        <p:spPr>
          <a:xfrm>
            <a:off x="4152540" y="3984555"/>
            <a:ext cx="1800000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88C1AEF-08DA-4B64-95CB-AE7001BB36C7}"/>
              </a:ext>
            </a:extLst>
          </p:cNvPr>
          <p:cNvSpPr txBox="1"/>
          <p:nvPr/>
        </p:nvSpPr>
        <p:spPr>
          <a:xfrm>
            <a:off x="4157236" y="4056823"/>
            <a:ext cx="179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장서정보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8D86D72-31AF-43FC-B027-D3F8AB16DEDA}"/>
              </a:ext>
            </a:extLst>
          </p:cNvPr>
          <p:cNvSpPr/>
          <p:nvPr/>
        </p:nvSpPr>
        <p:spPr>
          <a:xfrm>
            <a:off x="6213986" y="3984555"/>
            <a:ext cx="1800000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725ABEF-B09E-44BA-96B2-3094C06478FB}"/>
              </a:ext>
            </a:extLst>
          </p:cNvPr>
          <p:cNvSpPr txBox="1"/>
          <p:nvPr/>
        </p:nvSpPr>
        <p:spPr>
          <a:xfrm>
            <a:off x="6216451" y="4056823"/>
            <a:ext cx="1794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추천도서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87546" y="1738294"/>
            <a:ext cx="276229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회원정보 수정 기능 추가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회원 탈퇴 기능 추가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D93C28-D904-4E9D-B1EB-4E436552CAFC}"/>
              </a:ext>
            </a:extLst>
          </p:cNvPr>
          <p:cNvSpPr txBox="1"/>
          <p:nvPr/>
        </p:nvSpPr>
        <p:spPr>
          <a:xfrm>
            <a:off x="7709344" y="1738294"/>
            <a:ext cx="387798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장서의 대출 현황 기능 추가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대출 예약 기능 추가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+mn-ea"/>
              </a:rPr>
              <a:t>반납하면 다시 대출가능 상태로 변경</a:t>
            </a: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 smtClean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140605A-6DE2-4C2C-9E25-CD1B80591313}"/>
              </a:ext>
            </a:extLst>
          </p:cNvPr>
          <p:cNvSpPr txBox="1"/>
          <p:nvPr/>
        </p:nvSpPr>
        <p:spPr>
          <a:xfrm>
            <a:off x="687546" y="4214037"/>
            <a:ext cx="430117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도서관 소장 장서 게시판 추가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장서게시판에 장서 정보 상세페이지 추가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한줄평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서평</a:t>
            </a:r>
            <a:r>
              <a:rPr lang="en-US" altLang="ko-KR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을 남기는 기능 추가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8EA21A-A7C3-410D-BE7F-0B15FAEABC2B}"/>
              </a:ext>
            </a:extLst>
          </p:cNvPr>
          <p:cNvSpPr txBox="1"/>
          <p:nvPr/>
        </p:nvSpPr>
        <p:spPr>
          <a:xfrm>
            <a:off x="8190246" y="4127422"/>
            <a:ext cx="33970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메인페이지에 </a:t>
            </a: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추천도서탭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생성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대출현황을</a:t>
            </a:r>
            <a:r>
              <a:rPr lang="ko-KR" altLang="en-US" spc="-150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 통해 추천도서 선정</a:t>
            </a: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endParaRPr lang="en-US" altLang="ko-KR" spc="-150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0" y="-4206"/>
            <a:ext cx="12192000" cy="956929"/>
            <a:chOff x="0" y="1"/>
            <a:chExt cx="12192000" cy="95692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10000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1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기능추가 계획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5,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기능추가 계획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5626946" y="2996432"/>
            <a:ext cx="3323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 smtClean="0"/>
              <a:t>마지막 소감</a:t>
            </a:r>
            <a:r>
              <a:rPr lang="en-US" altLang="ko-KR" sz="4400" spc="-150" dirty="0" smtClean="0"/>
              <a:t>..</a:t>
            </a:r>
            <a:endParaRPr lang="ko-KR" altLang="en-US" sz="4400" spc="-150" dirty="0"/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620382" y="1486592"/>
            <a:ext cx="11142264" cy="750139"/>
            <a:chOff x="1537048" y="1513659"/>
            <a:chExt cx="10533032" cy="104992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10991" cy="516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+mj-ea"/>
                  <a:ea typeface="+mj-ea"/>
                </a:rPr>
                <a:t>팀명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646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latin typeface="+mj-ea"/>
                  <a:ea typeface="+mj-ea"/>
                </a:rPr>
                <a:t>Cono (</a:t>
              </a:r>
              <a:r>
                <a:rPr lang="ko-KR" altLang="en-US" sz="2400" dirty="0" smtClean="0">
                  <a:latin typeface="+mj-ea"/>
                  <a:ea typeface="+mj-ea"/>
                </a:rPr>
                <a:t>코딩노예</a:t>
              </a:r>
              <a:r>
                <a:rPr lang="en-US" altLang="ko-KR" sz="2400" dirty="0" smtClean="0">
                  <a:latin typeface="+mj-ea"/>
                  <a:ea typeface="+mj-ea"/>
                </a:rPr>
                <a:t>)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9"/>
              <a:ext cx="8993726" cy="504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sz="1600" spc="-15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049736" y="2212261"/>
            <a:ext cx="11142264" cy="1663722"/>
            <a:chOff x="271248" y="2205019"/>
            <a:chExt cx="11142264" cy="166372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2205019"/>
              <a:ext cx="11142264" cy="1663722"/>
              <a:chOff x="1537048" y="1513659"/>
              <a:chExt cx="10533032" cy="232862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최학준</a:t>
                </a:r>
                <a:r>
                  <a:rPr lang="en-US" altLang="ko-KR" sz="2400" dirty="0" smtClean="0">
                    <a:latin typeface="+mj-ea"/>
                    <a:ea typeface="+mj-ea"/>
                  </a:rPr>
                  <a:t>(</a:t>
                </a:r>
                <a:r>
                  <a:rPr lang="ko-KR" altLang="en-US" sz="2400" dirty="0" smtClean="0">
                    <a:latin typeface="+mj-ea"/>
                    <a:ea typeface="+mj-ea"/>
                  </a:rPr>
                  <a:t>조장</a:t>
                </a:r>
                <a:r>
                  <a:rPr lang="en-US" altLang="ko-KR" sz="2400" dirty="0" smtClean="0">
                    <a:latin typeface="+mj-ea"/>
                    <a:ea typeface="+mj-ea"/>
                  </a:rPr>
                  <a:t>)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프로젝트 </a:t>
                </a:r>
                <a:r>
                  <a:rPr lang="en-US" altLang="ko-KR" sz="1600" spc="-150" dirty="0" smtClean="0"/>
                  <a:t>PPT </a:t>
                </a:r>
                <a:r>
                  <a:rPr lang="ko-KR" altLang="en-US" sz="1600" spc="-150" dirty="0" smtClean="0"/>
                  <a:t>자료정리 및 작성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백엔드</a:t>
                </a:r>
                <a:r>
                  <a:rPr lang="en-US" altLang="ko-KR" sz="1600" spc="-150" dirty="0" smtClean="0"/>
                  <a:t>:</a:t>
                </a:r>
                <a:r>
                  <a:rPr lang="ko-KR" altLang="en-US" sz="1600" spc="-150" dirty="0" smtClean="0"/>
                  <a:t> 기능 코드 작성</a:t>
                </a:r>
                <a:endParaRPr lang="en-US" altLang="ko-KR" sz="1600" spc="-150" dirty="0" smtClean="0"/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2205019"/>
              <a:ext cx="798022" cy="96427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1068991" y="3834032"/>
            <a:ext cx="11142264" cy="1663722"/>
            <a:chOff x="271248" y="3802198"/>
            <a:chExt cx="11142264" cy="1663722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3802198"/>
              <a:ext cx="11142264" cy="1663722"/>
              <a:chOff x="1537048" y="1513659"/>
              <a:chExt cx="10533032" cy="232862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박승훈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9"/>
                <a:ext cx="8993726" cy="1783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유스케이스</a:t>
                </a:r>
                <a:r>
                  <a:rPr lang="en-US" altLang="ko-KR" sz="1600" spc="-150" dirty="0" smtClean="0"/>
                  <a:t>, </a:t>
                </a:r>
                <a:r>
                  <a:rPr lang="ko-KR" altLang="en-US" sz="1600" spc="-150" dirty="0" smtClean="0"/>
                  <a:t>사이트맵 구성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smtClean="0"/>
                  <a:t>프론트엔드</a:t>
                </a:r>
                <a:r>
                  <a:rPr lang="en-US" altLang="ko-KR" sz="1600" spc="-150" dirty="0" smtClean="0"/>
                  <a:t>:</a:t>
                </a:r>
                <a:r>
                  <a:rPr lang="ko-KR" altLang="en-US" sz="1600" spc="-150" dirty="0" smtClean="0"/>
                  <a:t>  페이지</a:t>
                </a:r>
                <a:r>
                  <a:rPr lang="en-US" altLang="ko-KR" sz="1600" spc="-150" dirty="0" smtClean="0"/>
                  <a:t>, CSS</a:t>
                </a:r>
                <a:r>
                  <a:rPr lang="ko-KR" altLang="en-US" sz="1600" spc="-150" dirty="0" smtClean="0"/>
                  <a:t> 작성</a:t>
                </a:r>
                <a:endParaRPr lang="en-US" altLang="ko-KR" sz="1600" spc="-150" dirty="0" smtClean="0"/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3802198"/>
              <a:ext cx="798022" cy="96482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049736" y="5443458"/>
            <a:ext cx="11142264" cy="1616995"/>
            <a:chOff x="271248" y="5372807"/>
            <a:chExt cx="11142264" cy="1937937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8B4CA-C077-41DB-98E0-2A4B3BF5019B}"/>
                </a:ext>
              </a:extLst>
            </p:cNvPr>
            <p:cNvGrpSpPr/>
            <p:nvPr/>
          </p:nvGrpSpPr>
          <p:grpSpPr>
            <a:xfrm>
              <a:off x="271248" y="5394120"/>
              <a:ext cx="11142264" cy="1916624"/>
              <a:chOff x="1537048" y="1513659"/>
              <a:chExt cx="10533032" cy="2682595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D61A377-4BA4-4A78-AF3E-D3A3C81EB450}"/>
                  </a:ext>
                </a:extLst>
              </p:cNvPr>
              <p:cNvSpPr txBox="1"/>
              <p:nvPr/>
            </p:nvSpPr>
            <p:spPr>
              <a:xfrm>
                <a:off x="1537048" y="1559825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001</a:t>
                </a:r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59CFF17-29A4-453A-B19D-6A6BB632242D}"/>
                  </a:ext>
                </a:extLst>
              </p:cNvPr>
              <p:cNvSpPr txBox="1"/>
              <p:nvPr/>
            </p:nvSpPr>
            <p:spPr>
              <a:xfrm>
                <a:off x="2387653" y="155982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&gt;&gt;</a:t>
                </a:r>
                <a:endParaRPr lang="ko-KR" alt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58FE72-0984-4D30-B113-1B6B4B454C1D}"/>
                  </a:ext>
                </a:extLst>
              </p:cNvPr>
              <p:cNvSpPr txBox="1"/>
              <p:nvPr/>
            </p:nvSpPr>
            <p:spPr>
              <a:xfrm>
                <a:off x="3076354" y="1513659"/>
                <a:ext cx="3019646" cy="646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smtClean="0">
                    <a:latin typeface="+mj-ea"/>
                    <a:ea typeface="+mj-ea"/>
                  </a:rPr>
                  <a:t>임준혁</a:t>
                </a:r>
                <a:endParaRPr lang="ko-KR" altLang="en-US" sz="2400" dirty="0">
                  <a:latin typeface="+mj-ea"/>
                  <a:ea typeface="+mj-e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0ABDBC-F548-441A-B342-4F67CEDEBC15}"/>
                  </a:ext>
                </a:extLst>
              </p:cNvPr>
              <p:cNvSpPr txBox="1"/>
              <p:nvPr/>
            </p:nvSpPr>
            <p:spPr>
              <a:xfrm>
                <a:off x="3076354" y="2058858"/>
                <a:ext cx="8993726" cy="213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ko-KR" altLang="en-US" sz="1600" spc="-150" dirty="0" smtClean="0"/>
                  <a:t>        담당파트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smtClean="0"/>
                  <a:t>DB </a:t>
                </a:r>
                <a:r>
                  <a:rPr lang="ko-KR" altLang="en-US" sz="1600" spc="-150" dirty="0" smtClean="0"/>
                  <a:t>설계</a:t>
                </a:r>
                <a:r>
                  <a:rPr lang="en-US" altLang="ko-KR" sz="1600" spc="-150" dirty="0" smtClean="0"/>
                  <a:t>, </a:t>
                </a:r>
                <a:r>
                  <a:rPr lang="ko-KR" altLang="en-US" sz="1600" spc="-150" dirty="0" smtClean="0"/>
                  <a:t>테이블생성</a:t>
                </a:r>
                <a:endParaRPr lang="en-US" altLang="ko-KR" sz="1600" spc="-150" dirty="0" smtClean="0"/>
              </a:p>
              <a:p>
                <a:pPr marL="742950" lvl="1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150" dirty="0" smtClean="0"/>
              </a:p>
              <a:p>
                <a:pPr lvl="1" algn="just">
                  <a:lnSpc>
                    <a:spcPct val="120000"/>
                  </a:lnSpc>
                </a:pPr>
                <a:endParaRPr lang="ko-KR" altLang="en-US" sz="1600" spc="-150" dirty="0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4717" y="5372807"/>
              <a:ext cx="806335" cy="931025"/>
            </a:xfrm>
            <a:prstGeom prst="rect">
              <a:avLst/>
            </a:prstGeom>
          </p:spPr>
        </p:pic>
      </p:grpSp>
      <p:sp>
        <p:nvSpPr>
          <p:cNvPr id="79" name="직사각형 78"/>
          <p:cNvSpPr/>
          <p:nvPr/>
        </p:nvSpPr>
        <p:spPr>
          <a:xfrm>
            <a:off x="9706708" y="6551112"/>
            <a:ext cx="2485292" cy="30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소개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350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구성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4499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33BB51-B971-4D43-909B-3ADFC171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51848-2727-46CB-8193-62F608857C3F}"/>
              </a:ext>
            </a:extLst>
          </p:cNvPr>
          <p:cNvSpPr txBox="1"/>
          <p:nvPr/>
        </p:nvSpPr>
        <p:spPr>
          <a:xfrm>
            <a:off x="4572187" y="2996432"/>
            <a:ext cx="3047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 smtClean="0"/>
              <a:t>감사합니다</a:t>
            </a:r>
            <a:r>
              <a:rPr lang="en-US" altLang="ko-KR" sz="4400" spc="-150" dirty="0" smtClean="0"/>
              <a:t>.</a:t>
            </a:r>
            <a:endParaRPr lang="ko-KR" altLang="en-US" sz="4400" spc="-150" dirty="0"/>
          </a:p>
        </p:txBody>
      </p:sp>
    </p:spTree>
    <p:extLst>
      <p:ext uri="{BB962C8B-B14F-4D97-AF65-F5344CB8AC3E}">
        <p14:creationId xmlns:p14="http://schemas.microsoft.com/office/powerpoint/2010/main" val="332719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</a:t>
            </a:r>
            <a:r>
              <a:rPr lang="en-US" altLang="ko-KR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2.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프로그램 기획</a:t>
            </a:r>
            <a:endParaRPr lang="ko-KR" altLang="en-US" sz="2800" spc="-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296561"/>
            <a:chOff x="281014" y="4235821"/>
            <a:chExt cx="2858426" cy="1296561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도서관내에서 개설하는 문화 프로그램을 조회하고 직접 신청할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317090" y="4235821"/>
              <a:ext cx="1875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문화행사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848997" y="4484204"/>
            <a:ext cx="2970633" cy="1296561"/>
            <a:chOff x="168807" y="4235821"/>
            <a:chExt cx="2970633" cy="1296561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게시판을 통해 도서관과 이용자간의 커뮤니케이션을 원활하게 하여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보다 더 나은 서비스를 제공한다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168807" y="4235821"/>
              <a:ext cx="2172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이용자 요구 게시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판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3495" y="1329032"/>
            <a:ext cx="2892587" cy="1296561"/>
            <a:chOff x="281014" y="4235821"/>
            <a:chExt cx="2858426" cy="1296561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도서관의 홍보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소개를 통해 이용자의 오프라인 방문을 촉진시켜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도서관 활성화를 돕는다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314581" y="4235821"/>
              <a:ext cx="1394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도서관 소개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기획의도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296561"/>
            <a:chOff x="281014" y="4235821"/>
            <a:chExt cx="2858426" cy="1296561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도서관내에서 개설하는 문화 프로그램을 조회하고 직접 신청할 수 있다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317090" y="4235821"/>
              <a:ext cx="1875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문화행사 서비스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848997" y="4484204"/>
            <a:ext cx="2970633" cy="1296561"/>
            <a:chOff x="168807" y="4235821"/>
            <a:chExt cx="2970633" cy="1296561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게시판을 통해 도서관과 이용자간의 커뮤니케이션을 원활하게 하여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보다 더 나은 서비스를 제공한다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168807" y="4235821"/>
              <a:ext cx="2172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이용자 요구 게시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판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3495" y="1329032"/>
            <a:ext cx="2892587" cy="1296561"/>
            <a:chOff x="281014" y="4235821"/>
            <a:chExt cx="2858426" cy="1296561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도서관의 홍보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소개를 통해 이용자의 오프라인 방문을 촉진시켜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도서관 활성화를 돕는다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314581" y="4235821"/>
              <a:ext cx="1394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도서관 소개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0" y="1"/>
            <a:ext cx="12192000" cy="956929"/>
            <a:chOff x="0" y="1"/>
            <a:chExt cx="12192000" cy="95692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ACFB5B0-E69F-4779-A51C-37FDA8FF4EF3}"/>
                </a:ext>
              </a:extLst>
            </p:cNvPr>
            <p:cNvSpPr/>
            <p:nvPr/>
          </p:nvSpPr>
          <p:spPr>
            <a:xfrm>
              <a:off x="0" y="1"/>
              <a:ext cx="12192000" cy="9569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2C461E-39CA-45ED-B914-2B4D6D0A696C}"/>
                </a:ext>
              </a:extLst>
            </p:cNvPr>
            <p:cNvSpPr txBox="1"/>
            <p:nvPr/>
          </p:nvSpPr>
          <p:spPr>
            <a:xfrm>
              <a:off x="2119628" y="127626"/>
              <a:ext cx="4114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spc="-3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기획의도</a:t>
              </a:r>
              <a:endPara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851894-F5B1-43CC-AA4D-37C88914C625}"/>
                </a:ext>
              </a:extLst>
            </p:cNvPr>
            <p:cNvSpPr txBox="1"/>
            <p:nvPr/>
          </p:nvSpPr>
          <p:spPr>
            <a:xfrm>
              <a:off x="127591" y="111943"/>
              <a:ext cx="1888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Part </a:t>
              </a:r>
              <a:r>
                <a:rPr lang="en-US" altLang="ko-KR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2, </a:t>
              </a:r>
              <a:r>
                <a:rPr lang="ko-KR" altLang="en-US" sz="14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프로그램 기획</a:t>
              </a:r>
              <a:endParaRPr lang="ko-KR" alt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-6062" y="1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9F9965-1B34-4FDB-B796-C5F5E52EB21D}"/>
              </a:ext>
            </a:extLst>
          </p:cNvPr>
          <p:cNvSpPr txBox="1"/>
          <p:nvPr/>
        </p:nvSpPr>
        <p:spPr>
          <a:xfrm>
            <a:off x="2496302" y="2876361"/>
            <a:ext cx="71994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 smtClean="0">
                <a:solidFill>
                  <a:schemeClr val="bg1"/>
                </a:solidFill>
                <a:latin typeface="+mj-ea"/>
                <a:ea typeface="+mj-ea"/>
              </a:rPr>
              <a:t>도서관과 이용자 간에</a:t>
            </a:r>
            <a:endParaRPr lang="en-US" altLang="ko-KR" sz="6000" spc="-3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6000" spc="-300" dirty="0" smtClean="0">
                <a:solidFill>
                  <a:schemeClr val="bg1"/>
                </a:solidFill>
                <a:latin typeface="+mj-ea"/>
                <a:ea typeface="+mj-ea"/>
              </a:rPr>
              <a:t>소통을 원활하게 함</a:t>
            </a:r>
            <a:r>
              <a:rPr lang="en-US" altLang="ko-KR" sz="6000" spc="-300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60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98489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1750</Words>
  <Application>Microsoft Office PowerPoint</Application>
  <PresentationFormat>와이드스크린</PresentationFormat>
  <Paragraphs>660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1" baseType="lpstr">
      <vt:lpstr>G마켓 산스 TTF Bold</vt:lpstr>
      <vt:lpstr>나눔스퀘어 Bold</vt:lpstr>
      <vt:lpstr>나눔스퀘어 ExtraBold</vt:lpstr>
      <vt:lpstr>나눔스퀘어 Light</vt:lpstr>
      <vt:lpstr>다음_Regular</vt:lpstr>
      <vt:lpstr>맑은 고딕</vt:lpstr>
      <vt:lpstr>산돌고딕B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taejun choi</cp:lastModifiedBy>
  <cp:revision>235</cp:revision>
  <dcterms:created xsi:type="dcterms:W3CDTF">2020-05-25T00:38:46Z</dcterms:created>
  <dcterms:modified xsi:type="dcterms:W3CDTF">2021-08-30T05:46:18Z</dcterms:modified>
</cp:coreProperties>
</file>